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67" r:id="rId2"/>
    <p:sldId id="286" r:id="rId3"/>
    <p:sldId id="293" r:id="rId4"/>
    <p:sldId id="271" r:id="rId5"/>
    <p:sldId id="316" r:id="rId6"/>
    <p:sldId id="294" r:id="rId7"/>
    <p:sldId id="317" r:id="rId8"/>
    <p:sldId id="318" r:id="rId9"/>
    <p:sldId id="319" r:id="rId10"/>
    <p:sldId id="321" r:id="rId11"/>
    <p:sldId id="326" r:id="rId12"/>
    <p:sldId id="331" r:id="rId13"/>
    <p:sldId id="322" r:id="rId14"/>
    <p:sldId id="323" r:id="rId15"/>
    <p:sldId id="324" r:id="rId16"/>
    <p:sldId id="325" r:id="rId17"/>
    <p:sldId id="327" r:id="rId18"/>
    <p:sldId id="329" r:id="rId19"/>
    <p:sldId id="328" r:id="rId20"/>
    <p:sldId id="330" r:id="rId21"/>
    <p:sldId id="320" r:id="rId22"/>
    <p:sldId id="260" r:id="rId23"/>
  </p:sldIdLst>
  <p:sldSz cx="10160000" cy="7183438"/>
  <p:notesSz cx="6858000" cy="9144000"/>
  <p:defaultTextStyle>
    <a:defPPr>
      <a:defRPr lang="ar-SA"/>
    </a:defPPr>
    <a:lvl1pPr marL="0" algn="r" defTabSz="991027" rtl="1" eaLnBrk="1" latinLnBrk="0" hangingPunct="1">
      <a:defRPr sz="2000" kern="1200">
        <a:solidFill>
          <a:schemeClr val="tx1"/>
        </a:solidFill>
        <a:latin typeface="+mn-lt"/>
        <a:ea typeface="+mn-ea"/>
        <a:cs typeface="+mn-cs"/>
      </a:defRPr>
    </a:lvl1pPr>
    <a:lvl2pPr marL="495513" algn="r" defTabSz="991027" rtl="1" eaLnBrk="1" latinLnBrk="0" hangingPunct="1">
      <a:defRPr sz="2000" kern="1200">
        <a:solidFill>
          <a:schemeClr val="tx1"/>
        </a:solidFill>
        <a:latin typeface="+mn-lt"/>
        <a:ea typeface="+mn-ea"/>
        <a:cs typeface="+mn-cs"/>
      </a:defRPr>
    </a:lvl2pPr>
    <a:lvl3pPr marL="991027" algn="r" defTabSz="991027" rtl="1" eaLnBrk="1" latinLnBrk="0" hangingPunct="1">
      <a:defRPr sz="2000" kern="1200">
        <a:solidFill>
          <a:schemeClr val="tx1"/>
        </a:solidFill>
        <a:latin typeface="+mn-lt"/>
        <a:ea typeface="+mn-ea"/>
        <a:cs typeface="+mn-cs"/>
      </a:defRPr>
    </a:lvl3pPr>
    <a:lvl4pPr marL="1486540" algn="r" defTabSz="991027" rtl="1" eaLnBrk="1" latinLnBrk="0" hangingPunct="1">
      <a:defRPr sz="2000" kern="1200">
        <a:solidFill>
          <a:schemeClr val="tx1"/>
        </a:solidFill>
        <a:latin typeface="+mn-lt"/>
        <a:ea typeface="+mn-ea"/>
        <a:cs typeface="+mn-cs"/>
      </a:defRPr>
    </a:lvl4pPr>
    <a:lvl5pPr marL="1982053" algn="r" defTabSz="991027" rtl="1" eaLnBrk="1" latinLnBrk="0" hangingPunct="1">
      <a:defRPr sz="2000" kern="1200">
        <a:solidFill>
          <a:schemeClr val="tx1"/>
        </a:solidFill>
        <a:latin typeface="+mn-lt"/>
        <a:ea typeface="+mn-ea"/>
        <a:cs typeface="+mn-cs"/>
      </a:defRPr>
    </a:lvl5pPr>
    <a:lvl6pPr marL="2477567" algn="r" defTabSz="991027" rtl="1" eaLnBrk="1" latinLnBrk="0" hangingPunct="1">
      <a:defRPr sz="2000" kern="1200">
        <a:solidFill>
          <a:schemeClr val="tx1"/>
        </a:solidFill>
        <a:latin typeface="+mn-lt"/>
        <a:ea typeface="+mn-ea"/>
        <a:cs typeface="+mn-cs"/>
      </a:defRPr>
    </a:lvl6pPr>
    <a:lvl7pPr marL="2973080" algn="r" defTabSz="991027" rtl="1" eaLnBrk="1" latinLnBrk="0" hangingPunct="1">
      <a:defRPr sz="2000" kern="1200">
        <a:solidFill>
          <a:schemeClr val="tx1"/>
        </a:solidFill>
        <a:latin typeface="+mn-lt"/>
        <a:ea typeface="+mn-ea"/>
        <a:cs typeface="+mn-cs"/>
      </a:defRPr>
    </a:lvl7pPr>
    <a:lvl8pPr marL="3468594" algn="r" defTabSz="991027" rtl="1" eaLnBrk="1" latinLnBrk="0" hangingPunct="1">
      <a:defRPr sz="2000" kern="1200">
        <a:solidFill>
          <a:schemeClr val="tx1"/>
        </a:solidFill>
        <a:latin typeface="+mn-lt"/>
        <a:ea typeface="+mn-ea"/>
        <a:cs typeface="+mn-cs"/>
      </a:defRPr>
    </a:lvl8pPr>
    <a:lvl9pPr marL="3964107" algn="r" defTabSz="991027" rtl="1"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3">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7C5"/>
    <a:srgbClr val="FAC342"/>
    <a:srgbClr val="CD245E"/>
    <a:srgbClr val="FFFFB7"/>
    <a:srgbClr val="F59A49"/>
    <a:srgbClr val="077573"/>
    <a:srgbClr val="009E63"/>
    <a:srgbClr val="F27F16"/>
    <a:srgbClr val="000000"/>
    <a:srgbClr val="FAB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نمط داكن 2 - تمييز 1/تميي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1" d="100"/>
          <a:sy n="101" d="100"/>
        </p:scale>
        <p:origin x="1596" y="108"/>
      </p:cViewPr>
      <p:guideLst>
        <p:guide orient="horz" pos="2263"/>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1602;&#1610;&#1575;&#1587;%20&#1585;&#1590;&#1575;%20&#1575;&#1604;&#1605;&#1587;&#1578;&#1601;&#1610;&#1583;&#1610;&#1606;%20&#1604;&#1593;&#1575;&#1605;%202024%20(&#1575;&#1604;&#1585;&#1583;&#1608;&#158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1602;&#1610;&#1575;&#1587;%20&#1585;&#1590;&#1575;%20&#1575;&#1604;&#1605;&#1587;&#1578;&#1601;&#1610;&#1583;&#1610;&#1606;%20&#1604;&#1593;&#1575;&#1605;%202024%20(&#1575;&#1604;&#1585;&#1583;&#1608;&#158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wnloads\&#1602;&#1610;&#1575;&#1587;%20&#1585;&#1590;&#1575;%20&#1575;&#1604;&#1605;&#1587;&#1578;&#1601;&#1610;&#1583;&#1610;&#1606;%20&#1604;&#1593;&#1575;&#1605;%202024%20(&#1575;&#1604;&#1585;&#1583;&#1608;&#158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wnloads\&#1602;&#1610;&#1575;&#1587;%20&#1585;&#1590;&#1575;%20&#1575;&#1604;&#1605;&#1587;&#1578;&#1601;&#1610;&#1583;&#1610;&#1606;%20&#1604;&#1593;&#1575;&#1605;%202024%20(&#1575;&#1604;&#1585;&#1583;&#1608;&#158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wnloads\&#1602;&#1610;&#1575;&#1587;%20&#1585;&#1590;&#1575;%20&#1575;&#1604;&#1605;&#1587;&#1578;&#1601;&#1610;&#1583;&#1610;&#1606;%20&#1604;&#1593;&#1575;&#1605;%202024%20(&#1575;&#1604;&#1585;&#1583;&#1608;&#158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wnloads\&#1602;&#1610;&#1575;&#1587;%20&#1585;&#1590;&#1575;%20&#1575;&#1604;&#1605;&#1587;&#1578;&#1601;&#1610;&#1583;&#1610;&#1606;%20&#1604;&#1593;&#1575;&#1605;%202024%20(&#1575;&#1604;&#1585;&#1583;&#1608;&#158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pivotSource>
    <c:name>[قياس رضا المستفيدين لعام 2024 (الردود).xlsx]ورقة1!PivotTable8</c:name>
    <c:fmtId val="15"/>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
          <c:idx val="0"/>
          <c:layout>
            <c:manualLayout>
              <c:x val="-7.5000000000000011E-2"/>
              <c:y val="-8.4875562720133283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6111111111111163E-2"/>
              <c:y val="-0.1018518518518518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3"/>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
          <c:idx val="0"/>
          <c:layout>
            <c:manualLayout>
              <c:x val="3.6111111111111108E-2"/>
              <c:y val="-8.79629629629630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Lbl>
          <c:idx val="0"/>
          <c:layout>
            <c:manualLayout>
              <c:x val="7.222222222222221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6111111111111163E-2"/>
              <c:y val="-0.1018518518518518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6111111111111108E-2"/>
              <c:y val="-8.79629629629630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222222222222221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5000000000000011E-2"/>
              <c:y val="-8.4875562720133283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6111111111111163E-2"/>
              <c:y val="-0.1018518518518518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6111111111111108E-2"/>
              <c:y val="-8.79629629629630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222222222222221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5000000000000011E-2"/>
              <c:y val="-8.4875562720133283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ورقة1!$B$3</c:f>
              <c:strCache>
                <c:ptCount val="1"/>
                <c:pt idx="0">
                  <c:v>الإجمالي</c:v>
                </c:pt>
              </c:strCache>
            </c:strRef>
          </c:tx>
          <c:dPt>
            <c:idx val="0"/>
            <c:bubble3D val="0"/>
            <c:spPr>
              <a:solidFill>
                <a:srgbClr val="FFFFB7"/>
              </a:solidFill>
              <a:ln w="9525" cap="flat" cmpd="sng" algn="ctr">
                <a:noFill/>
                <a:round/>
              </a:ln>
              <a:effectLst/>
            </c:spPr>
            <c:extLst>
              <c:ext xmlns:c16="http://schemas.microsoft.com/office/drawing/2014/chart" uri="{C3380CC4-5D6E-409C-BE32-E72D297353CC}">
                <c16:uniqueId val="{00000001-CB8E-4AA7-9E48-8FC78ED1627F}"/>
              </c:ext>
            </c:extLst>
          </c:dPt>
          <c:dPt>
            <c:idx val="1"/>
            <c:bubble3D val="0"/>
            <c:spPr>
              <a:solidFill>
                <a:schemeClr val="bg1">
                  <a:lumMod val="50000"/>
                </a:schemeClr>
              </a:solidFill>
              <a:ln w="9525" cap="flat" cmpd="sng" algn="ctr">
                <a:noFill/>
                <a:round/>
              </a:ln>
              <a:effectLst/>
            </c:spPr>
            <c:extLst>
              <c:ext xmlns:c16="http://schemas.microsoft.com/office/drawing/2014/chart" uri="{C3380CC4-5D6E-409C-BE32-E72D297353CC}">
                <c16:uniqueId val="{00000003-CB8E-4AA7-9E48-8FC78ED1627F}"/>
              </c:ext>
            </c:extLst>
          </c:dPt>
          <c:dPt>
            <c:idx val="2"/>
            <c:bubble3D val="0"/>
            <c:spPr>
              <a:solidFill>
                <a:schemeClr val="accent3">
                  <a:lumMod val="60000"/>
                  <a:lumOff val="40000"/>
                </a:schemeClr>
              </a:solidFill>
              <a:ln w="9525" cap="flat" cmpd="sng" algn="ctr">
                <a:noFill/>
                <a:round/>
              </a:ln>
              <a:effectLst/>
            </c:spPr>
            <c:extLst>
              <c:ext xmlns:c16="http://schemas.microsoft.com/office/drawing/2014/chart" uri="{C3380CC4-5D6E-409C-BE32-E72D297353CC}">
                <c16:uniqueId val="{00000005-CB8E-4AA7-9E48-8FC78ED1627F}"/>
              </c:ext>
            </c:extLst>
          </c:dPt>
          <c:dPt>
            <c:idx val="3"/>
            <c:bubble3D val="0"/>
            <c:spPr>
              <a:solidFill>
                <a:schemeClr val="accent5"/>
              </a:solidFill>
              <a:ln w="9525" cap="flat" cmpd="sng" algn="ctr">
                <a:noFill/>
                <a:round/>
              </a:ln>
              <a:effectLst/>
            </c:spPr>
            <c:extLst>
              <c:ext xmlns:c16="http://schemas.microsoft.com/office/drawing/2014/chart" uri="{C3380CC4-5D6E-409C-BE32-E72D297353CC}">
                <c16:uniqueId val="{00000007-CB8E-4AA7-9E48-8FC78ED1627F}"/>
              </c:ext>
            </c:extLst>
          </c:dPt>
          <c:dLbls>
            <c:dLbl>
              <c:idx val="0"/>
              <c:layout>
                <c:manualLayout>
                  <c:x val="-6.0469471646007585E-2"/>
                  <c:y val="0"/>
                </c:manualLayout>
              </c:layout>
              <c:tx>
                <c:rich>
                  <a:bodyPr/>
                  <a:lstStyle/>
                  <a:p>
                    <a:r>
                      <a:rPr lang="ar-SA" dirty="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B8E-4AA7-9E48-8FC78ED1627F}"/>
                </c:ext>
              </c:extLst>
            </c:dLbl>
            <c:dLbl>
              <c:idx val="1"/>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5%</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dLblPos val="outEnd"/>
              <c:showLegendKey val="0"/>
              <c:showVal val="0"/>
              <c:showCatName val="0"/>
              <c:showSerName val="0"/>
              <c:showPercent val="1"/>
              <c:showBubbleSize val="0"/>
              <c:extLst>
                <c:ext xmlns:c15="http://schemas.microsoft.com/office/drawing/2012/chart" uri="{CE6537A1-D6FC-4f65-9D91-7224C49458BB}">
                  <c15:layout>
                    <c:manualLayout>
                      <c:w val="0.1677257658633903"/>
                      <c:h val="9.7308632374180651E-2"/>
                    </c:manualLayout>
                  </c15:layout>
                  <c15:showDataLabelsRange val="0"/>
                </c:ext>
                <c:ext xmlns:c16="http://schemas.microsoft.com/office/drawing/2014/chart" uri="{C3380CC4-5D6E-409C-BE32-E72D297353CC}">
                  <c16:uniqueId val="{00000003-CB8E-4AA7-9E48-8FC78ED1627F}"/>
                </c:ext>
              </c:extLst>
            </c:dLbl>
            <c:dLbl>
              <c:idx val="2"/>
              <c:layout>
                <c:manualLayout>
                  <c:x val="5.4932292705207789E-2"/>
                  <c:y val="4.748404023484567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18%</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dLblPos val="bestFit"/>
              <c:showLegendKey val="0"/>
              <c:showVal val="0"/>
              <c:showCatName val="0"/>
              <c:showSerName val="0"/>
              <c:showPercent val="1"/>
              <c:showBubbleSize val="0"/>
              <c:extLst>
                <c:ext xmlns:c15="http://schemas.microsoft.com/office/drawing/2012/chart" uri="{CE6537A1-D6FC-4f65-9D91-7224C49458BB}">
                  <c15:layout>
                    <c:manualLayout>
                      <c:w val="0.15089900806120579"/>
                      <c:h val="0.13122580397049896"/>
                    </c:manualLayout>
                  </c15:layout>
                  <c15:showDataLabelsRange val="0"/>
                </c:ext>
                <c:ext xmlns:c16="http://schemas.microsoft.com/office/drawing/2014/chart" uri="{C3380CC4-5D6E-409C-BE32-E72D297353CC}">
                  <c16:uniqueId val="{00000005-CB8E-4AA7-9E48-8FC78ED1627F}"/>
                </c:ext>
              </c:extLst>
            </c:dLbl>
            <c:dLbl>
              <c:idx val="3"/>
              <c:layout>
                <c:manualLayout>
                  <c:x val="-7.5635550582400735E-2"/>
                  <c:y val="-5.087575739447754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72%</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dLblPos val="bestFit"/>
              <c:showLegendKey val="0"/>
              <c:showVal val="0"/>
              <c:showCatName val="0"/>
              <c:showSerName val="0"/>
              <c:showPercent val="1"/>
              <c:showBubbleSize val="0"/>
              <c:extLst>
                <c:ext xmlns:c15="http://schemas.microsoft.com/office/drawing/2012/chart" uri="{CE6537A1-D6FC-4f65-9D91-7224C49458BB}">
                  <c15:layout>
                    <c:manualLayout>
                      <c:w val="0.12671701010293634"/>
                      <c:h val="0.13800923828976266"/>
                    </c:manualLayout>
                  </c15:layout>
                  <c15:showDataLabelsRange val="0"/>
                </c:ext>
                <c:ext xmlns:c16="http://schemas.microsoft.com/office/drawing/2014/chart" uri="{C3380CC4-5D6E-409C-BE32-E72D297353CC}">
                  <c16:uniqueId val="{00000007-CB8E-4AA7-9E48-8FC78ED162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ورقة1!$A$4:$A$7</c:f>
              <c:strCache>
                <c:ptCount val="4"/>
                <c:pt idx="0">
                  <c:v>غير مرضي</c:v>
                </c:pt>
                <c:pt idx="1">
                  <c:v>محايد</c:v>
                </c:pt>
                <c:pt idx="2">
                  <c:v>مرضي</c:v>
                </c:pt>
                <c:pt idx="3">
                  <c:v>مرضي بشدة</c:v>
                </c:pt>
              </c:strCache>
            </c:strRef>
          </c:cat>
          <c:val>
            <c:numRef>
              <c:f>ورقة1!$B$4:$B$7</c:f>
              <c:numCache>
                <c:formatCode>General</c:formatCode>
                <c:ptCount val="4"/>
                <c:pt idx="0">
                  <c:v>3</c:v>
                </c:pt>
                <c:pt idx="1">
                  <c:v>1</c:v>
                </c:pt>
                <c:pt idx="2">
                  <c:v>41</c:v>
                </c:pt>
                <c:pt idx="3">
                  <c:v>66</c:v>
                </c:pt>
              </c:numCache>
            </c:numRef>
          </c:val>
          <c:extLst>
            <c:ext xmlns:c16="http://schemas.microsoft.com/office/drawing/2014/chart" uri="{C3380CC4-5D6E-409C-BE32-E72D297353CC}">
              <c16:uniqueId val="{00000008-CB8E-4AA7-9E48-8FC78ED1627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ar-SA"/>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pivotSource>
    <c:name>[قياس رضا المستفيدين لعام 2024 (الردود).xlsx]ورقة2!PivotTable12</c:name>
    <c:fmtId val="9"/>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
          <c:idx val="0"/>
          <c:layout>
            <c:manualLayout>
              <c:x val="-6.9444444444444475E-2"/>
              <c:y val="9.259259259259343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Lbl>
          <c:idx val="0"/>
          <c:layout>
            <c:manualLayout>
              <c:x val="7.2222222222222215E-2"/>
              <c:y val="5.555555555555546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3888888888888939E-2"/>
              <c:y val="-9.72222222222222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
          <c:idx val="0"/>
          <c:layout>
            <c:manualLayout>
              <c:x val="6.6666666666666569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3888888888888939E-2"/>
              <c:y val="-9.72222222222222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6666666666666569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2222222222222215E-2"/>
              <c:y val="5.555555555555546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475E-2"/>
              <c:y val="9.259259259259343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3888888888888939E-2"/>
              <c:y val="-9.72222222222222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6666666666666569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2222222222222215E-2"/>
              <c:y val="5.555555555555546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475E-2"/>
              <c:y val="9.259259259259343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ورقة2!$B$3</c:f>
              <c:strCache>
                <c:ptCount val="1"/>
                <c:pt idx="0">
                  <c:v>الإجمالي</c:v>
                </c:pt>
              </c:strCache>
            </c:strRef>
          </c:tx>
          <c:dPt>
            <c:idx val="0"/>
            <c:bubble3D val="0"/>
            <c:spPr>
              <a:solidFill>
                <a:srgbClr val="FFFFB7"/>
              </a:solidFill>
              <a:ln w="9525" cap="flat" cmpd="sng" algn="ctr">
                <a:noFill/>
                <a:round/>
              </a:ln>
              <a:effectLst/>
            </c:spPr>
            <c:extLst>
              <c:ext xmlns:c16="http://schemas.microsoft.com/office/drawing/2014/chart" uri="{C3380CC4-5D6E-409C-BE32-E72D297353CC}">
                <c16:uniqueId val="{00000001-EFD1-43DA-8FAD-50C74667D4F1}"/>
              </c:ext>
            </c:extLst>
          </c:dPt>
          <c:dPt>
            <c:idx val="1"/>
            <c:bubble3D val="0"/>
            <c:spPr>
              <a:solidFill>
                <a:schemeClr val="bg1">
                  <a:lumMod val="50000"/>
                </a:schemeClr>
              </a:solidFill>
              <a:ln w="9525" cap="flat" cmpd="sng" algn="ctr">
                <a:noFill/>
                <a:round/>
              </a:ln>
              <a:effectLst/>
            </c:spPr>
            <c:extLst>
              <c:ext xmlns:c16="http://schemas.microsoft.com/office/drawing/2014/chart" uri="{C3380CC4-5D6E-409C-BE32-E72D297353CC}">
                <c16:uniqueId val="{00000003-EFD1-43DA-8FAD-50C74667D4F1}"/>
              </c:ext>
            </c:extLst>
          </c:dPt>
          <c:dPt>
            <c:idx val="2"/>
            <c:bubble3D val="0"/>
            <c:spPr>
              <a:solidFill>
                <a:schemeClr val="accent3">
                  <a:lumMod val="60000"/>
                  <a:lumOff val="40000"/>
                </a:schemeClr>
              </a:solidFill>
              <a:ln w="9525" cap="flat" cmpd="sng" algn="ctr">
                <a:noFill/>
                <a:round/>
              </a:ln>
              <a:effectLst/>
            </c:spPr>
            <c:extLst>
              <c:ext xmlns:c16="http://schemas.microsoft.com/office/drawing/2014/chart" uri="{C3380CC4-5D6E-409C-BE32-E72D297353CC}">
                <c16:uniqueId val="{00000005-EFD1-43DA-8FAD-50C74667D4F1}"/>
              </c:ext>
            </c:extLst>
          </c:dPt>
          <c:dPt>
            <c:idx val="3"/>
            <c:bubble3D val="0"/>
            <c:spPr>
              <a:solidFill>
                <a:schemeClr val="accent5"/>
              </a:solidFill>
              <a:ln w="9525" cap="flat" cmpd="sng" algn="ctr">
                <a:noFill/>
                <a:round/>
              </a:ln>
              <a:effectLst/>
            </c:spPr>
            <c:extLst>
              <c:ext xmlns:c16="http://schemas.microsoft.com/office/drawing/2014/chart" uri="{C3380CC4-5D6E-409C-BE32-E72D297353CC}">
                <c16:uniqueId val="{00000007-EFD1-43DA-8FAD-50C74667D4F1}"/>
              </c:ext>
            </c:extLst>
          </c:dPt>
          <c:dLbls>
            <c:dLbl>
              <c:idx val="0"/>
              <c:layout>
                <c:manualLayout>
                  <c:x val="-4.8230403829761702E-2"/>
                  <c:y val="-1.308589274583419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3%</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15:layout>
                    <c:manualLayout>
                      <c:w val="0.12910609028446207"/>
                      <c:h val="0.11087556023452533"/>
                    </c:manualLayout>
                  </c15:layout>
                  <c15:showDataLabelsRange val="0"/>
                </c:ext>
                <c:ext xmlns:c16="http://schemas.microsoft.com/office/drawing/2014/chart" uri="{C3380CC4-5D6E-409C-BE32-E72D297353CC}">
                  <c16:uniqueId val="{00000001-EFD1-43DA-8FAD-50C74667D4F1}"/>
                </c:ext>
              </c:extLst>
            </c:dLbl>
            <c:dLbl>
              <c:idx val="1"/>
              <c:layout>
                <c:manualLayout>
                  <c:x val="-1.9456228417930075E-2"/>
                  <c:y val="4.133330342211091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4%</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15:layout>
                    <c:manualLayout>
                      <c:w val="0.12388652752764519"/>
                      <c:h val="0.13122587406200273"/>
                    </c:manualLayout>
                  </c15:layout>
                  <c15:showDataLabelsRange val="0"/>
                </c:ext>
                <c:ext xmlns:c16="http://schemas.microsoft.com/office/drawing/2014/chart" uri="{C3380CC4-5D6E-409C-BE32-E72D297353CC}">
                  <c16:uniqueId val="{00000003-EFD1-43DA-8FAD-50C74667D4F1}"/>
                </c:ext>
              </c:extLst>
            </c:dLbl>
            <c:dLbl>
              <c:idx val="2"/>
              <c:layout>
                <c:manualLayout>
                  <c:x val="8.554469710548368E-2"/>
                  <c:y val="-9.367975483126020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35%</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15:layout>
                    <c:manualLayout>
                      <c:w val="0.13816182617294259"/>
                      <c:h val="0.11765899817701779"/>
                    </c:manualLayout>
                  </c15:layout>
                  <c15:showDataLabelsRange val="0"/>
                </c:ext>
                <c:ext xmlns:c16="http://schemas.microsoft.com/office/drawing/2014/chart" uri="{C3380CC4-5D6E-409C-BE32-E72D297353CC}">
                  <c16:uniqueId val="{00000005-EFD1-43DA-8FAD-50C74667D4F1}"/>
                </c:ext>
              </c:extLst>
            </c:dLbl>
            <c:dLbl>
              <c:idx val="3"/>
              <c:layout>
                <c:manualLayout>
                  <c:x val="-5.7016259526103001E-2"/>
                  <c:y val="8.3876898293352084E-2"/>
                </c:manualLayout>
              </c:layout>
              <c:tx>
                <c:rich>
                  <a:bodyPr/>
                  <a:lstStyle/>
                  <a:p>
                    <a:r>
                      <a:rPr lang="ar-SA" dirty="0"/>
                      <a:t>59%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EFD1-43DA-8FAD-50C74667D4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showLeaderLines val="0"/>
            <c:extLst>
              <c:ext xmlns:c15="http://schemas.microsoft.com/office/drawing/2012/chart" uri="{CE6537A1-D6FC-4f65-9D91-7224C49458BB}"/>
            </c:extLst>
          </c:dLbls>
          <c:cat>
            <c:strRef>
              <c:f>ورقة2!$A$4:$A$7</c:f>
              <c:strCache>
                <c:ptCount val="4"/>
                <c:pt idx="0">
                  <c:v>غير مرضي</c:v>
                </c:pt>
                <c:pt idx="1">
                  <c:v>محايد</c:v>
                </c:pt>
                <c:pt idx="2">
                  <c:v>مرضي</c:v>
                </c:pt>
                <c:pt idx="3">
                  <c:v>مرضي بشدة</c:v>
                </c:pt>
              </c:strCache>
            </c:strRef>
          </c:cat>
          <c:val>
            <c:numRef>
              <c:f>ورقة2!$B$4:$B$7</c:f>
              <c:numCache>
                <c:formatCode>General</c:formatCode>
                <c:ptCount val="4"/>
                <c:pt idx="0">
                  <c:v>3</c:v>
                </c:pt>
                <c:pt idx="1">
                  <c:v>6</c:v>
                </c:pt>
                <c:pt idx="2">
                  <c:v>50</c:v>
                </c:pt>
                <c:pt idx="3">
                  <c:v>52</c:v>
                </c:pt>
              </c:numCache>
            </c:numRef>
          </c:val>
          <c:extLst>
            <c:ext xmlns:c16="http://schemas.microsoft.com/office/drawing/2014/chart" uri="{C3380CC4-5D6E-409C-BE32-E72D297353CC}">
              <c16:uniqueId val="{00000008-EFD1-43DA-8FAD-50C74667D4F1}"/>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ar-SA"/>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pivotSource>
    <c:name>[قياس رضا المستفيدين لعام 2024 (الردود).xlsx]ورقة3!PivotTable15</c:name>
    <c:fmtId val="9"/>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
          <c:idx val="0"/>
          <c:layout>
            <c:manualLayout>
              <c:x val="7.4999999999999997E-2"/>
              <c:y val="-6.94444444444444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2.7777777777777828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3"/>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Lbl>
          <c:idx val="0"/>
          <c:layout>
            <c:manualLayout>
              <c:x val="8.055555555555556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
          <c:idx val="0"/>
          <c:layout>
            <c:manualLayout>
              <c:x val="-8.88888888888889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2.7777777777777828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4999999999999997E-2"/>
              <c:y val="-6.94444444444444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055555555555556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88888888888889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2.7777777777777828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4999999999999997E-2"/>
              <c:y val="-6.94444444444444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055555555555556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88888888888889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ورقة3!$B$3</c:f>
              <c:strCache>
                <c:ptCount val="1"/>
                <c:pt idx="0">
                  <c:v>الإجمالي</c:v>
                </c:pt>
              </c:strCache>
            </c:strRef>
          </c:tx>
          <c:dPt>
            <c:idx val="0"/>
            <c:bubble3D val="0"/>
            <c:spPr>
              <a:solidFill>
                <a:srgbClr val="FFFFB7"/>
              </a:solidFill>
              <a:ln w="9525" cap="flat" cmpd="sng" algn="ctr">
                <a:noFill/>
                <a:round/>
              </a:ln>
              <a:effectLst/>
            </c:spPr>
            <c:extLst>
              <c:ext xmlns:c16="http://schemas.microsoft.com/office/drawing/2014/chart" uri="{C3380CC4-5D6E-409C-BE32-E72D297353CC}">
                <c16:uniqueId val="{00000001-A319-4C9C-A3C2-1023D0BEC5D9}"/>
              </c:ext>
            </c:extLst>
          </c:dPt>
          <c:dPt>
            <c:idx val="1"/>
            <c:bubble3D val="0"/>
            <c:spPr>
              <a:solidFill>
                <a:schemeClr val="bg1">
                  <a:lumMod val="50000"/>
                </a:schemeClr>
              </a:solidFill>
              <a:ln w="9525" cap="flat" cmpd="sng" algn="ctr">
                <a:noFill/>
                <a:round/>
              </a:ln>
              <a:effectLst/>
            </c:spPr>
            <c:extLst>
              <c:ext xmlns:c16="http://schemas.microsoft.com/office/drawing/2014/chart" uri="{C3380CC4-5D6E-409C-BE32-E72D297353CC}">
                <c16:uniqueId val="{00000003-A319-4C9C-A3C2-1023D0BEC5D9}"/>
              </c:ext>
            </c:extLst>
          </c:dPt>
          <c:dPt>
            <c:idx val="2"/>
            <c:bubble3D val="0"/>
            <c:spPr>
              <a:solidFill>
                <a:schemeClr val="accent3">
                  <a:lumMod val="60000"/>
                  <a:lumOff val="40000"/>
                </a:schemeClr>
              </a:solidFill>
              <a:ln w="9525" cap="flat" cmpd="sng" algn="ctr">
                <a:noFill/>
                <a:round/>
              </a:ln>
              <a:effectLst/>
            </c:spPr>
            <c:extLst>
              <c:ext xmlns:c16="http://schemas.microsoft.com/office/drawing/2014/chart" uri="{C3380CC4-5D6E-409C-BE32-E72D297353CC}">
                <c16:uniqueId val="{00000005-A319-4C9C-A3C2-1023D0BEC5D9}"/>
              </c:ext>
            </c:extLst>
          </c:dPt>
          <c:dPt>
            <c:idx val="3"/>
            <c:bubble3D val="0"/>
            <c:spPr>
              <a:solidFill>
                <a:schemeClr val="accent5"/>
              </a:solidFill>
              <a:ln w="9525" cap="flat" cmpd="sng" algn="ctr">
                <a:noFill/>
                <a:round/>
              </a:ln>
              <a:effectLst/>
            </c:spPr>
            <c:extLst>
              <c:ext xmlns:c16="http://schemas.microsoft.com/office/drawing/2014/chart" uri="{C3380CC4-5D6E-409C-BE32-E72D297353CC}">
                <c16:uniqueId val="{00000007-A319-4C9C-A3C2-1023D0BEC5D9}"/>
              </c:ext>
            </c:extLst>
          </c:dPt>
          <c:dLbls>
            <c:dLbl>
              <c:idx val="0"/>
              <c:layout>
                <c:manualLayout>
                  <c:x val="-2.7777777777777828E-2"/>
                  <c:y val="-8.3333333333333329E-2"/>
                </c:manualLayout>
              </c:layout>
              <c:tx>
                <c:rich>
                  <a:bodyPr/>
                  <a:lstStyle/>
                  <a:p>
                    <a:r>
                      <a:rPr lang="ar-SA" dirty="0"/>
                      <a:t>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319-4C9C-A3C2-1023D0BEC5D9}"/>
                </c:ext>
              </c:extLst>
            </c:dLbl>
            <c:dLbl>
              <c:idx val="1"/>
              <c:layout>
                <c:manualLayout>
                  <c:x val="7.4999999999999997E-2"/>
                  <c:y val="-6.9444444444444489E-2"/>
                </c:manualLayout>
              </c:layout>
              <c:tx>
                <c:rich>
                  <a:bodyPr/>
                  <a:lstStyle/>
                  <a:p>
                    <a:r>
                      <a:rPr lang="ar-SA" dirty="0"/>
                      <a:t>10%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319-4C9C-A3C2-1023D0BEC5D9}"/>
                </c:ext>
              </c:extLst>
            </c:dLbl>
            <c:dLbl>
              <c:idx val="2"/>
              <c:layout>
                <c:manualLayout>
                  <c:x val="5.0778632808765885E-2"/>
                  <c:y val="6.7834343192636716E-3"/>
                </c:manualLayout>
              </c:layout>
              <c:tx>
                <c:rich>
                  <a:bodyPr/>
                  <a:lstStyle/>
                  <a:p>
                    <a:r>
                      <a:rPr lang="ar-SA" dirty="0"/>
                      <a:t>25%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319-4C9C-A3C2-1023D0BEC5D9}"/>
                </c:ext>
              </c:extLst>
            </c:dLbl>
            <c:dLbl>
              <c:idx val="3"/>
              <c:layout>
                <c:manualLayout>
                  <c:x val="-8.888888888888892E-2"/>
                  <c:y val="0"/>
                </c:manualLayout>
              </c:layout>
              <c:tx>
                <c:rich>
                  <a:bodyPr/>
                  <a:lstStyle/>
                  <a:p>
                    <a:r>
                      <a:rPr lang="ar-SA" dirty="0"/>
                      <a:t>61%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A319-4C9C-A3C2-1023D0BEC5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showLeaderLines val="0"/>
            <c:extLst>
              <c:ext xmlns:c15="http://schemas.microsoft.com/office/drawing/2012/chart" uri="{CE6537A1-D6FC-4f65-9D91-7224C49458BB}"/>
            </c:extLst>
          </c:dLbls>
          <c:cat>
            <c:strRef>
              <c:f>ورقة3!$A$4:$A$7</c:f>
              <c:strCache>
                <c:ptCount val="4"/>
                <c:pt idx="0">
                  <c:v>غير مرضي</c:v>
                </c:pt>
                <c:pt idx="1">
                  <c:v>محايد</c:v>
                </c:pt>
                <c:pt idx="2">
                  <c:v>مرضي</c:v>
                </c:pt>
                <c:pt idx="3">
                  <c:v>مرضي بشدة</c:v>
                </c:pt>
              </c:strCache>
            </c:strRef>
          </c:cat>
          <c:val>
            <c:numRef>
              <c:f>ورقة3!$B$4:$B$7</c:f>
              <c:numCache>
                <c:formatCode>General</c:formatCode>
                <c:ptCount val="4"/>
                <c:pt idx="0">
                  <c:v>3</c:v>
                </c:pt>
                <c:pt idx="1">
                  <c:v>2</c:v>
                </c:pt>
                <c:pt idx="2">
                  <c:v>48</c:v>
                </c:pt>
                <c:pt idx="3">
                  <c:v>58</c:v>
                </c:pt>
              </c:numCache>
            </c:numRef>
          </c:val>
          <c:extLst>
            <c:ext xmlns:c16="http://schemas.microsoft.com/office/drawing/2014/chart" uri="{C3380CC4-5D6E-409C-BE32-E72D297353CC}">
              <c16:uniqueId val="{00000008-A319-4C9C-A3C2-1023D0BEC5D9}"/>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ar-SA"/>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pivotSource>
    <c:name>[قياس رضا المستفيدين لعام 2024 (الردود).xlsx]ورقة4!PivotTable18</c:name>
    <c:fmtId val="9"/>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
          <c:idx val="0"/>
          <c:layout>
            <c:manualLayout>
              <c:x val="-6.9444444444444475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Lbl>
          <c:idx val="0"/>
          <c:layout>
            <c:manualLayout>
              <c:x val="7.4999999999999997E-2"/>
              <c:y val="1.38888888888888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3"/>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
          <c:idx val="0"/>
          <c:layout>
            <c:manualLayout>
              <c:x val="6.9444444444444448E-2"/>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4.4444444444444495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4.4444444444444495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448E-2"/>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4999999999999997E-2"/>
              <c:y val="1.38888888888888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475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4.4444444444444495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448E-2"/>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4999999999999997E-2"/>
              <c:y val="1.38888888888888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475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ورقة4!$B$3</c:f>
              <c:strCache>
                <c:ptCount val="1"/>
                <c:pt idx="0">
                  <c:v>الإجمالي</c:v>
                </c:pt>
              </c:strCache>
            </c:strRef>
          </c:tx>
          <c:dPt>
            <c:idx val="0"/>
            <c:bubble3D val="0"/>
            <c:spPr>
              <a:solidFill>
                <a:srgbClr val="FFFFB7"/>
              </a:solidFill>
              <a:ln w="9525" cap="flat" cmpd="sng" algn="ctr">
                <a:noFill/>
                <a:round/>
              </a:ln>
              <a:effectLst/>
            </c:spPr>
            <c:extLst>
              <c:ext xmlns:c16="http://schemas.microsoft.com/office/drawing/2014/chart" uri="{C3380CC4-5D6E-409C-BE32-E72D297353CC}">
                <c16:uniqueId val="{00000001-4F82-4035-8280-7C5E3E1B6EE4}"/>
              </c:ext>
            </c:extLst>
          </c:dPt>
          <c:dPt>
            <c:idx val="1"/>
            <c:bubble3D val="0"/>
            <c:spPr>
              <a:solidFill>
                <a:schemeClr val="bg1">
                  <a:lumMod val="50000"/>
                </a:schemeClr>
              </a:solidFill>
              <a:ln w="9525" cap="flat" cmpd="sng" algn="ctr">
                <a:noFill/>
                <a:round/>
              </a:ln>
              <a:effectLst/>
            </c:spPr>
            <c:extLst>
              <c:ext xmlns:c16="http://schemas.microsoft.com/office/drawing/2014/chart" uri="{C3380CC4-5D6E-409C-BE32-E72D297353CC}">
                <c16:uniqueId val="{00000003-4F82-4035-8280-7C5E3E1B6EE4}"/>
              </c:ext>
            </c:extLst>
          </c:dPt>
          <c:dPt>
            <c:idx val="2"/>
            <c:bubble3D val="0"/>
            <c:spPr>
              <a:solidFill>
                <a:schemeClr val="accent3">
                  <a:lumMod val="60000"/>
                  <a:lumOff val="40000"/>
                </a:schemeClr>
              </a:solidFill>
              <a:ln w="9525" cap="flat" cmpd="sng" algn="ctr">
                <a:noFill/>
                <a:round/>
              </a:ln>
              <a:effectLst/>
            </c:spPr>
            <c:extLst>
              <c:ext xmlns:c16="http://schemas.microsoft.com/office/drawing/2014/chart" uri="{C3380CC4-5D6E-409C-BE32-E72D297353CC}">
                <c16:uniqueId val="{00000005-4F82-4035-8280-7C5E3E1B6EE4}"/>
              </c:ext>
            </c:extLst>
          </c:dPt>
          <c:dPt>
            <c:idx val="3"/>
            <c:bubble3D val="0"/>
            <c:spPr>
              <a:solidFill>
                <a:schemeClr val="accent5"/>
              </a:solidFill>
              <a:ln w="9525" cap="flat" cmpd="sng" algn="ctr">
                <a:noFill/>
                <a:round/>
              </a:ln>
              <a:effectLst/>
            </c:spPr>
            <c:extLst>
              <c:ext xmlns:c16="http://schemas.microsoft.com/office/drawing/2014/chart" uri="{C3380CC4-5D6E-409C-BE32-E72D297353CC}">
                <c16:uniqueId val="{00000007-4F82-4035-8280-7C5E3E1B6EE4}"/>
              </c:ext>
            </c:extLst>
          </c:dPt>
          <c:dLbls>
            <c:dLbl>
              <c:idx val="0"/>
              <c:layout>
                <c:manualLayout>
                  <c:x val="-7.1910696528495369E-2"/>
                  <c:y val="-3.3436989907104336E-2"/>
                </c:manualLayout>
              </c:layout>
              <c:tx>
                <c:rich>
                  <a:bodyPr/>
                  <a:lstStyle/>
                  <a:p>
                    <a:r>
                      <a:rPr lang="ar-SA" dirty="0"/>
                      <a:t>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F82-4035-8280-7C5E3E1B6EE4}"/>
                </c:ext>
              </c:extLst>
            </c:dLbl>
            <c:dLbl>
              <c:idx val="1"/>
              <c:layout>
                <c:manualLayout>
                  <c:x val="6.9444444444444448E-2"/>
                  <c:y val="-7.8703703703703748E-2"/>
                </c:manualLayout>
              </c:layout>
              <c:tx>
                <c:rich>
                  <a:bodyPr/>
                  <a:lstStyle/>
                  <a:p>
                    <a:r>
                      <a:rPr lang="ar-SA" dirty="0"/>
                      <a:t>10%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F82-4035-8280-7C5E3E1B6EE4}"/>
                </c:ext>
              </c:extLst>
            </c:dLbl>
            <c:dLbl>
              <c:idx val="2"/>
              <c:layout>
                <c:manualLayout>
                  <c:x val="5.5530924934373109E-2"/>
                  <c:y val="5.119783699247086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26%</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15:layout>
                    <c:manualLayout>
                      <c:w val="0.12892609097912269"/>
                      <c:h val="0.11087550101270799"/>
                    </c:manualLayout>
                  </c15:layout>
                  <c15:showDataLabelsRange val="0"/>
                </c:ext>
                <c:ext xmlns:c16="http://schemas.microsoft.com/office/drawing/2014/chart" uri="{C3380CC4-5D6E-409C-BE32-E72D297353CC}">
                  <c16:uniqueId val="{00000005-4F82-4035-8280-7C5E3E1B6EE4}"/>
                </c:ext>
              </c:extLst>
            </c:dLbl>
            <c:dLbl>
              <c:idx val="3"/>
              <c:layout>
                <c:manualLayout>
                  <c:x val="-4.5953674343202258E-2"/>
                  <c:y val="-3.8224919453394068E-2"/>
                </c:manualLayout>
              </c:layout>
              <c:tx>
                <c:rich>
                  <a:bodyPr/>
                  <a:lstStyle/>
                  <a:p>
                    <a:r>
                      <a:rPr lang="ar-SA" dirty="0"/>
                      <a:t>60%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4F82-4035-8280-7C5E3E1B6E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showLeaderLines val="0"/>
            <c:extLst>
              <c:ext xmlns:c15="http://schemas.microsoft.com/office/drawing/2012/chart" uri="{CE6537A1-D6FC-4f65-9D91-7224C49458BB}"/>
            </c:extLst>
          </c:dLbls>
          <c:cat>
            <c:strRef>
              <c:f>ورقة4!$A$4:$A$7</c:f>
              <c:strCache>
                <c:ptCount val="4"/>
                <c:pt idx="0">
                  <c:v>غير مرضي</c:v>
                </c:pt>
                <c:pt idx="1">
                  <c:v>محايد</c:v>
                </c:pt>
                <c:pt idx="2">
                  <c:v>مرضي</c:v>
                </c:pt>
                <c:pt idx="3">
                  <c:v>مرضي بشدة</c:v>
                </c:pt>
              </c:strCache>
            </c:strRef>
          </c:cat>
          <c:val>
            <c:numRef>
              <c:f>ورقة4!$B$4:$B$7</c:f>
              <c:numCache>
                <c:formatCode>General</c:formatCode>
                <c:ptCount val="4"/>
                <c:pt idx="0">
                  <c:v>3</c:v>
                </c:pt>
                <c:pt idx="1">
                  <c:v>5</c:v>
                </c:pt>
                <c:pt idx="2">
                  <c:v>40</c:v>
                </c:pt>
                <c:pt idx="3">
                  <c:v>63</c:v>
                </c:pt>
              </c:numCache>
            </c:numRef>
          </c:val>
          <c:extLst>
            <c:ext xmlns:c16="http://schemas.microsoft.com/office/drawing/2014/chart" uri="{C3380CC4-5D6E-409C-BE32-E72D297353CC}">
              <c16:uniqueId val="{00000008-4F82-4035-8280-7C5E3E1B6EE4}"/>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ar-SA"/>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pivotSource>
    <c:name>[قياس رضا المستفيدين لعام 2024 (الردود).xlsx]ورقة5!PivotTable21</c:name>
    <c:fmtId val="9"/>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3333333333333437E-2"/>
              <c:y val="-9.25925925925926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
          <c:idx val="0"/>
          <c:layout>
            <c:manualLayout>
              <c:x val="6.9444444444444337E-2"/>
              <c:y val="-6.01851851851852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3"/>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Lbl>
          <c:idx val="0"/>
          <c:layout>
            <c:manualLayout>
              <c:x val="8.3333333333333329E-2"/>
              <c:y val="-1.38888888888888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
          <c:idx val="0"/>
          <c:layout>
            <c:manualLayout>
              <c:x val="-7.7777777777777807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3333333333333437E-2"/>
              <c:y val="-9.25925925925926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337E-2"/>
              <c:y val="-6.01851851851852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3333333333333329E-2"/>
              <c:y val="-1.38888888888888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7777777777777807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3.3333333333333437E-2"/>
              <c:y val="-9.25925925925926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6.9444444444444337E-2"/>
              <c:y val="-6.01851851851852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3333333333333329E-2"/>
              <c:y val="-1.38888888888888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7777777777777807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ورقة5!$B$3</c:f>
              <c:strCache>
                <c:ptCount val="1"/>
                <c:pt idx="0">
                  <c:v>الإجمالي</c:v>
                </c:pt>
              </c:strCache>
            </c:strRef>
          </c:tx>
          <c:dPt>
            <c:idx val="0"/>
            <c:bubble3D val="0"/>
            <c:spPr>
              <a:solidFill>
                <a:srgbClr val="FFFFB7"/>
              </a:solidFill>
              <a:ln w="9525" cap="flat" cmpd="sng" algn="ctr">
                <a:noFill/>
                <a:round/>
              </a:ln>
              <a:effectLst/>
            </c:spPr>
            <c:extLst>
              <c:ext xmlns:c16="http://schemas.microsoft.com/office/drawing/2014/chart" uri="{C3380CC4-5D6E-409C-BE32-E72D297353CC}">
                <c16:uniqueId val="{00000001-9EC4-42D6-8505-F5AB7E384027}"/>
              </c:ext>
            </c:extLst>
          </c:dPt>
          <c:dPt>
            <c:idx val="1"/>
            <c:bubble3D val="0"/>
            <c:spPr>
              <a:solidFill>
                <a:schemeClr val="bg1">
                  <a:lumMod val="50000"/>
                </a:schemeClr>
              </a:solidFill>
              <a:ln w="9525" cap="flat" cmpd="sng" algn="ctr">
                <a:noFill/>
                <a:round/>
              </a:ln>
              <a:effectLst/>
            </c:spPr>
            <c:extLst>
              <c:ext xmlns:c16="http://schemas.microsoft.com/office/drawing/2014/chart" uri="{C3380CC4-5D6E-409C-BE32-E72D297353CC}">
                <c16:uniqueId val="{00000003-9EC4-42D6-8505-F5AB7E384027}"/>
              </c:ext>
            </c:extLst>
          </c:dPt>
          <c:dPt>
            <c:idx val="2"/>
            <c:bubble3D val="0"/>
            <c:spPr>
              <a:solidFill>
                <a:schemeClr val="accent3">
                  <a:lumMod val="60000"/>
                  <a:lumOff val="40000"/>
                </a:schemeClr>
              </a:solidFill>
              <a:ln w="9525" cap="flat" cmpd="sng" algn="ctr">
                <a:noFill/>
                <a:round/>
              </a:ln>
              <a:effectLst/>
            </c:spPr>
            <c:extLst>
              <c:ext xmlns:c16="http://schemas.microsoft.com/office/drawing/2014/chart" uri="{C3380CC4-5D6E-409C-BE32-E72D297353CC}">
                <c16:uniqueId val="{00000005-9EC4-42D6-8505-F5AB7E384027}"/>
              </c:ext>
            </c:extLst>
          </c:dPt>
          <c:dPt>
            <c:idx val="3"/>
            <c:bubble3D val="0"/>
            <c:spPr>
              <a:solidFill>
                <a:schemeClr val="accent5"/>
              </a:solidFill>
              <a:ln w="9525" cap="flat" cmpd="sng" algn="ctr">
                <a:noFill/>
                <a:round/>
              </a:ln>
              <a:effectLst/>
            </c:spPr>
            <c:extLst>
              <c:ext xmlns:c16="http://schemas.microsoft.com/office/drawing/2014/chart" uri="{C3380CC4-5D6E-409C-BE32-E72D297353CC}">
                <c16:uniqueId val="{00000007-9EC4-42D6-8505-F5AB7E384027}"/>
              </c:ext>
            </c:extLst>
          </c:dPt>
          <c:dLbls>
            <c:dLbl>
              <c:idx val="0"/>
              <c:layout>
                <c:manualLayout>
                  <c:x val="-2.5093489427552275E-2"/>
                  <c:y val="-7.902572395406529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3%</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15:layout>
                    <c:manualLayout>
                      <c:w val="0.11939555446363805"/>
                      <c:h val="0.11765893533197164"/>
                    </c:manualLayout>
                  </c15:layout>
                  <c15:showDataLabelsRange val="0"/>
                </c:ext>
                <c:ext xmlns:c16="http://schemas.microsoft.com/office/drawing/2014/chart" uri="{C3380CC4-5D6E-409C-BE32-E72D297353CC}">
                  <c16:uniqueId val="{00000001-9EC4-42D6-8505-F5AB7E384027}"/>
                </c:ext>
              </c:extLst>
            </c:dLbl>
            <c:dLbl>
              <c:idx val="1"/>
              <c:layout>
                <c:manualLayout>
                  <c:x val="4.747144926526977E-2"/>
                  <c:y val="-2.6741686821122438E-2"/>
                </c:manualLayout>
              </c:layout>
              <c:tx>
                <c:rich>
                  <a:bodyPr/>
                  <a:lstStyle/>
                  <a:p>
                    <a:r>
                      <a:rPr lang="ar-SA" dirty="0"/>
                      <a:t>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EC4-42D6-8505-F5AB7E384027}"/>
                </c:ext>
              </c:extLst>
            </c:dLbl>
            <c:dLbl>
              <c:idx val="2"/>
              <c:layout>
                <c:manualLayout>
                  <c:x val="5.8000715417418282E-2"/>
                  <c:y val="-1.3888948236520728E-2"/>
                </c:manualLayout>
              </c:layout>
              <c:tx>
                <c:rich>
                  <a:bodyPr/>
                  <a:lstStyle/>
                  <a:p>
                    <a:r>
                      <a:rPr lang="ar-SA" dirty="0"/>
                      <a:t>27%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EC4-42D6-8505-F5AB7E384027}"/>
                </c:ext>
              </c:extLst>
            </c:dLbl>
            <c:dLbl>
              <c:idx val="3"/>
              <c:layout>
                <c:manualLayout>
                  <c:x val="-3.4302405299106331E-2"/>
                  <c:y val="2.589562698161748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ar-SA" dirty="0"/>
                      <a:t>61%</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15:layout>
                    <c:manualLayout>
                      <c:w val="0.12892609097912269"/>
                      <c:h val="0.12444236965123533"/>
                    </c:manualLayout>
                  </c15:layout>
                  <c15:showDataLabelsRange val="0"/>
                </c:ext>
                <c:ext xmlns:c16="http://schemas.microsoft.com/office/drawing/2014/chart" uri="{C3380CC4-5D6E-409C-BE32-E72D297353CC}">
                  <c16:uniqueId val="{00000007-9EC4-42D6-8505-F5AB7E3840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showLeaderLines val="0"/>
            <c:extLst>
              <c:ext xmlns:c15="http://schemas.microsoft.com/office/drawing/2012/chart" uri="{CE6537A1-D6FC-4f65-9D91-7224C49458BB}"/>
            </c:extLst>
          </c:dLbls>
          <c:cat>
            <c:strRef>
              <c:f>ورقة5!$A$4:$A$7</c:f>
              <c:strCache>
                <c:ptCount val="4"/>
                <c:pt idx="0">
                  <c:v>غير مرضي</c:v>
                </c:pt>
                <c:pt idx="1">
                  <c:v>محايد</c:v>
                </c:pt>
                <c:pt idx="2">
                  <c:v>مرضي</c:v>
                </c:pt>
                <c:pt idx="3">
                  <c:v>مرضي بشدة</c:v>
                </c:pt>
              </c:strCache>
            </c:strRef>
          </c:cat>
          <c:val>
            <c:numRef>
              <c:f>ورقة5!$B$4:$B$7</c:f>
              <c:numCache>
                <c:formatCode>General</c:formatCode>
                <c:ptCount val="4"/>
                <c:pt idx="0">
                  <c:v>3</c:v>
                </c:pt>
                <c:pt idx="1">
                  <c:v>4</c:v>
                </c:pt>
                <c:pt idx="2">
                  <c:v>46</c:v>
                </c:pt>
                <c:pt idx="3">
                  <c:v>58</c:v>
                </c:pt>
              </c:numCache>
            </c:numRef>
          </c:val>
          <c:extLst>
            <c:ext xmlns:c16="http://schemas.microsoft.com/office/drawing/2014/chart" uri="{C3380CC4-5D6E-409C-BE32-E72D297353CC}">
              <c16:uniqueId val="{00000008-9EC4-42D6-8505-F5AB7E384027}"/>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ar-SA"/>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pivotSource>
    <c:name>[قياس رضا المستفيدين لعام 2024 (الردود).xlsx]ورقة6!PivotTable24</c:name>
    <c:fmtId val="9"/>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
          <c:idx val="0"/>
          <c:layout>
            <c:manualLayout>
              <c:x val="-8.888888888888892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Lbl>
          <c:idx val="0"/>
          <c:layout>
            <c:manualLayout>
              <c:x val="7.777777777777777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3"/>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
          <c:idx val="0"/>
          <c:layout>
            <c:manualLayout>
              <c:x val="5.2777777777777674E-2"/>
              <c:y val="-7.87037037037037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2.2222222222222223E-2"/>
              <c:y val="-9.25925925925926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2.2222222222222223E-2"/>
              <c:y val="-9.25925925925926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5.2777777777777674E-2"/>
              <c:y val="-7.87037037037037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777777777777777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888888888888892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2.2222222222222223E-2"/>
              <c:y val="-9.25925925925926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5.2777777777777674E-2"/>
              <c:y val="-7.87037037037037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7.777777777777777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
          <c:idx val="0"/>
          <c:layout>
            <c:manualLayout>
              <c:x val="-8.888888888888892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29487095363079607"/>
          <c:y val="0.19464494021580636"/>
          <c:w val="0.41581364829396328"/>
          <c:h val="0.69302274715660539"/>
        </c:manualLayout>
      </c:layout>
      <c:pieChart>
        <c:varyColors val="1"/>
        <c:ser>
          <c:idx val="0"/>
          <c:order val="0"/>
          <c:tx>
            <c:strRef>
              <c:f>ورقة6!$B$3</c:f>
              <c:strCache>
                <c:ptCount val="1"/>
                <c:pt idx="0">
                  <c:v>الإجمالي</c:v>
                </c:pt>
              </c:strCache>
            </c:strRef>
          </c:tx>
          <c:dPt>
            <c:idx val="0"/>
            <c:bubble3D val="0"/>
            <c:spPr>
              <a:solidFill>
                <a:srgbClr val="FFFFB7"/>
              </a:solidFill>
              <a:ln w="9525" cap="flat" cmpd="sng" algn="ctr">
                <a:noFill/>
                <a:round/>
              </a:ln>
              <a:effectLst/>
            </c:spPr>
            <c:extLst>
              <c:ext xmlns:c16="http://schemas.microsoft.com/office/drawing/2014/chart" uri="{C3380CC4-5D6E-409C-BE32-E72D297353CC}">
                <c16:uniqueId val="{00000001-4F92-45C4-854F-5D1565CA1DFD}"/>
              </c:ext>
            </c:extLst>
          </c:dPt>
          <c:dPt>
            <c:idx val="1"/>
            <c:bubble3D val="0"/>
            <c:spPr>
              <a:solidFill>
                <a:schemeClr val="bg1">
                  <a:lumMod val="50000"/>
                </a:schemeClr>
              </a:solidFill>
              <a:ln w="9525" cap="flat" cmpd="sng" algn="ctr">
                <a:noFill/>
                <a:round/>
              </a:ln>
              <a:effectLst/>
            </c:spPr>
            <c:extLst>
              <c:ext xmlns:c16="http://schemas.microsoft.com/office/drawing/2014/chart" uri="{C3380CC4-5D6E-409C-BE32-E72D297353CC}">
                <c16:uniqueId val="{00000003-4F92-45C4-854F-5D1565CA1DFD}"/>
              </c:ext>
            </c:extLst>
          </c:dPt>
          <c:dPt>
            <c:idx val="2"/>
            <c:bubble3D val="0"/>
            <c:spPr>
              <a:solidFill>
                <a:schemeClr val="accent3">
                  <a:lumMod val="60000"/>
                  <a:lumOff val="40000"/>
                </a:schemeClr>
              </a:solidFill>
              <a:ln w="9525" cap="flat" cmpd="sng" algn="ctr">
                <a:noFill/>
                <a:round/>
              </a:ln>
              <a:effectLst/>
            </c:spPr>
            <c:extLst>
              <c:ext xmlns:c16="http://schemas.microsoft.com/office/drawing/2014/chart" uri="{C3380CC4-5D6E-409C-BE32-E72D297353CC}">
                <c16:uniqueId val="{00000005-4F92-45C4-854F-5D1565CA1DFD}"/>
              </c:ext>
            </c:extLst>
          </c:dPt>
          <c:dPt>
            <c:idx val="3"/>
            <c:bubble3D val="0"/>
            <c:spPr>
              <a:solidFill>
                <a:schemeClr val="accent5"/>
              </a:solidFill>
              <a:ln w="9525" cap="flat" cmpd="sng" algn="ctr">
                <a:noFill/>
                <a:round/>
              </a:ln>
              <a:effectLst/>
            </c:spPr>
            <c:extLst>
              <c:ext xmlns:c16="http://schemas.microsoft.com/office/drawing/2014/chart" uri="{C3380CC4-5D6E-409C-BE32-E72D297353CC}">
                <c16:uniqueId val="{00000007-4F92-45C4-854F-5D1565CA1DFD}"/>
              </c:ext>
            </c:extLst>
          </c:dPt>
          <c:dLbls>
            <c:dLbl>
              <c:idx val="0"/>
              <c:layout>
                <c:manualLayout>
                  <c:x val="-7.0644778023481333E-2"/>
                  <c:y val="-2.693995642759189E-2"/>
                </c:manualLayout>
              </c:layout>
              <c:tx>
                <c:rich>
                  <a:bodyPr/>
                  <a:lstStyle/>
                  <a:p>
                    <a:r>
                      <a:rPr lang="ar-SA" dirty="0"/>
                      <a:t>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F92-45C4-854F-5D1565CA1DFD}"/>
                </c:ext>
              </c:extLst>
            </c:dLbl>
            <c:dLbl>
              <c:idx val="1"/>
              <c:layout>
                <c:manualLayout>
                  <c:x val="4.3973668138405878E-2"/>
                  <c:y val="-1.5151487580747885E-2"/>
                </c:manualLayout>
              </c:layout>
              <c:tx>
                <c:rich>
                  <a:bodyPr/>
                  <a:lstStyle/>
                  <a:p>
                    <a:r>
                      <a:rPr lang="ar-SA" dirty="0"/>
                      <a:t>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F92-45C4-854F-5D1565CA1DFD}"/>
                </c:ext>
              </c:extLst>
            </c:dLbl>
            <c:dLbl>
              <c:idx val="2"/>
              <c:layout>
                <c:manualLayout>
                  <c:x val="3.8159501036733698E-2"/>
                  <c:y val="-8.6661814211627691E-2"/>
                </c:manualLayout>
              </c:layout>
              <c:tx>
                <c:rich>
                  <a:bodyPr/>
                  <a:lstStyle/>
                  <a:p>
                    <a:r>
                      <a:rPr lang="ar-SA" dirty="0"/>
                      <a:t>34%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4F92-45C4-854F-5D1565CA1DFD}"/>
                </c:ext>
              </c:extLst>
            </c:dLbl>
            <c:dLbl>
              <c:idx val="3"/>
              <c:layout>
                <c:manualLayout>
                  <c:x val="-3.6009619284491083E-2"/>
                  <c:y val="5.045583201195803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r>
                      <a:rPr lang="en-US" dirty="0"/>
                      <a:t>54%</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ar-SA"/>
                </a:p>
              </c:txPr>
              <c:dLblPos val="bestFit"/>
              <c:showLegendKey val="0"/>
              <c:showVal val="1"/>
              <c:showCatName val="0"/>
              <c:showSerName val="0"/>
              <c:showPercent val="0"/>
              <c:showBubbleSize val="0"/>
              <c:extLst>
                <c:ext xmlns:c15="http://schemas.microsoft.com/office/drawing/2012/chart" uri="{CE6537A1-D6FC-4f65-9D91-7224C49458BB}">
                  <c15:layout>
                    <c:manualLayout>
                      <c:w val="8.930408044222897E-2"/>
                      <c:h val="8.9208467670563465E-2"/>
                    </c:manualLayout>
                  </c15:layout>
                  <c15:showDataLabelsRange val="0"/>
                </c:ext>
                <c:ext xmlns:c16="http://schemas.microsoft.com/office/drawing/2014/chart" uri="{C3380CC4-5D6E-409C-BE32-E72D297353CC}">
                  <c16:uniqueId val="{00000007-4F92-45C4-854F-5D1565CA1D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ar-SA"/>
              </a:p>
            </c:txPr>
            <c:showLegendKey val="0"/>
            <c:showVal val="0"/>
            <c:showCatName val="0"/>
            <c:showSerName val="0"/>
            <c:showPercent val="1"/>
            <c:showBubbleSize val="0"/>
            <c:showLeaderLines val="0"/>
            <c:extLst>
              <c:ext xmlns:c15="http://schemas.microsoft.com/office/drawing/2012/chart" uri="{CE6537A1-D6FC-4f65-9D91-7224C49458BB}"/>
            </c:extLst>
          </c:dLbls>
          <c:cat>
            <c:strRef>
              <c:f>ورقة6!$A$4:$A$7</c:f>
              <c:strCache>
                <c:ptCount val="4"/>
                <c:pt idx="0">
                  <c:v>غير مرضي</c:v>
                </c:pt>
                <c:pt idx="1">
                  <c:v>محايد</c:v>
                </c:pt>
                <c:pt idx="2">
                  <c:v>مرضي</c:v>
                </c:pt>
                <c:pt idx="3">
                  <c:v>مرضي بشدة</c:v>
                </c:pt>
              </c:strCache>
            </c:strRef>
          </c:cat>
          <c:val>
            <c:numRef>
              <c:f>ورقة6!$B$4:$B$7</c:f>
              <c:numCache>
                <c:formatCode>General</c:formatCode>
                <c:ptCount val="4"/>
                <c:pt idx="0">
                  <c:v>3</c:v>
                </c:pt>
                <c:pt idx="1">
                  <c:v>6</c:v>
                </c:pt>
                <c:pt idx="2">
                  <c:v>47</c:v>
                </c:pt>
                <c:pt idx="3">
                  <c:v>55</c:v>
                </c:pt>
              </c:numCache>
            </c:numRef>
          </c:val>
          <c:extLst>
            <c:ext xmlns:c16="http://schemas.microsoft.com/office/drawing/2014/chart" uri="{C3380CC4-5D6E-409C-BE32-E72D297353CC}">
              <c16:uniqueId val="{00000008-4F92-45C4-854F-5D1565CA1DFD}"/>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ar-SA"/>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E245BED-0680-4EC3-A9D8-982E26AD9C56}" type="datetimeFigureOut">
              <a:rPr lang="ar-SA" smtClean="0"/>
              <a:t>27/03/46</a:t>
            </a:fld>
            <a:endParaRPr lang="ar-SA" dirty="0"/>
          </a:p>
        </p:txBody>
      </p:sp>
      <p:sp>
        <p:nvSpPr>
          <p:cNvPr id="4" name="عنصر نائب لصورة الشريحة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17751BE-571C-4617-9600-B7C1955C2A72}" type="slidenum">
              <a:rPr lang="ar-SA" smtClean="0"/>
              <a:t>‹#›</a:t>
            </a:fld>
            <a:endParaRPr lang="ar-SA" dirty="0"/>
          </a:p>
        </p:txBody>
      </p:sp>
    </p:spTree>
    <p:extLst>
      <p:ext uri="{BB962C8B-B14F-4D97-AF65-F5344CB8AC3E}">
        <p14:creationId xmlns:p14="http://schemas.microsoft.com/office/powerpoint/2010/main" val="35333100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B17751BE-571C-4617-9600-B7C1955C2A72}" type="slidenum">
              <a:rPr lang="ar-SA" smtClean="0"/>
              <a:t>22</a:t>
            </a:fld>
            <a:endParaRPr lang="ar-SA" dirty="0"/>
          </a:p>
        </p:txBody>
      </p:sp>
    </p:spTree>
    <p:extLst>
      <p:ext uri="{BB962C8B-B14F-4D97-AF65-F5344CB8AC3E}">
        <p14:creationId xmlns:p14="http://schemas.microsoft.com/office/powerpoint/2010/main" val="168313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2231522"/>
            <a:ext cx="8636000" cy="1539783"/>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524000" y="4070615"/>
            <a:ext cx="7112000" cy="1835767"/>
          </a:xfrm>
        </p:spPr>
        <p:txBody>
          <a:bodyPr/>
          <a:lstStyle>
            <a:lvl1pPr marL="0" indent="0" algn="ctr">
              <a:buNone/>
              <a:defRPr>
                <a:solidFill>
                  <a:schemeClr val="tx1">
                    <a:tint val="75000"/>
                  </a:schemeClr>
                </a:solidFill>
              </a:defRPr>
            </a:lvl1pPr>
            <a:lvl2pPr marL="495513" indent="0" algn="ctr">
              <a:buNone/>
              <a:defRPr>
                <a:solidFill>
                  <a:schemeClr val="tx1">
                    <a:tint val="75000"/>
                  </a:schemeClr>
                </a:solidFill>
              </a:defRPr>
            </a:lvl2pPr>
            <a:lvl3pPr marL="991027" indent="0" algn="ctr">
              <a:buNone/>
              <a:defRPr>
                <a:solidFill>
                  <a:schemeClr val="tx1">
                    <a:tint val="75000"/>
                  </a:schemeClr>
                </a:solidFill>
              </a:defRPr>
            </a:lvl3pPr>
            <a:lvl4pPr marL="1486540" indent="0" algn="ctr">
              <a:buNone/>
              <a:defRPr>
                <a:solidFill>
                  <a:schemeClr val="tx1">
                    <a:tint val="75000"/>
                  </a:schemeClr>
                </a:solidFill>
              </a:defRPr>
            </a:lvl4pPr>
            <a:lvl5pPr marL="1982053" indent="0" algn="ctr">
              <a:buNone/>
              <a:defRPr>
                <a:solidFill>
                  <a:schemeClr val="tx1">
                    <a:tint val="75000"/>
                  </a:schemeClr>
                </a:solidFill>
              </a:defRPr>
            </a:lvl5pPr>
            <a:lvl6pPr marL="2477567" indent="0" algn="ctr">
              <a:buNone/>
              <a:defRPr>
                <a:solidFill>
                  <a:schemeClr val="tx1">
                    <a:tint val="75000"/>
                  </a:schemeClr>
                </a:solidFill>
              </a:defRPr>
            </a:lvl6pPr>
            <a:lvl7pPr marL="2973080" indent="0" algn="ctr">
              <a:buNone/>
              <a:defRPr>
                <a:solidFill>
                  <a:schemeClr val="tx1">
                    <a:tint val="75000"/>
                  </a:schemeClr>
                </a:solidFill>
              </a:defRPr>
            </a:lvl7pPr>
            <a:lvl8pPr marL="3468594" indent="0" algn="ctr">
              <a:buNone/>
              <a:defRPr>
                <a:solidFill>
                  <a:schemeClr val="tx1">
                    <a:tint val="75000"/>
                  </a:schemeClr>
                </a:solidFill>
              </a:defRPr>
            </a:lvl8pPr>
            <a:lvl9pPr marL="3964107"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366000" y="287671"/>
            <a:ext cx="2286000" cy="6129202"/>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508000" y="287671"/>
            <a:ext cx="6688667" cy="6129202"/>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02570" y="4616024"/>
            <a:ext cx="8636000" cy="1426711"/>
          </a:xfrm>
        </p:spPr>
        <p:txBody>
          <a:bodyPr anchor="t"/>
          <a:lstStyle>
            <a:lvl1pPr algn="r">
              <a:defRPr sz="4300" b="1" cap="all"/>
            </a:lvl1pPr>
          </a:lstStyle>
          <a:p>
            <a:r>
              <a:rPr lang="ar-SA"/>
              <a:t>انقر لتحرير نمط العنوان الرئيسي</a:t>
            </a:r>
          </a:p>
        </p:txBody>
      </p:sp>
      <p:sp>
        <p:nvSpPr>
          <p:cNvPr id="3" name="عنصر نائب للنص 2"/>
          <p:cNvSpPr>
            <a:spLocks noGrp="1"/>
          </p:cNvSpPr>
          <p:nvPr>
            <p:ph type="body" idx="1"/>
          </p:nvPr>
        </p:nvSpPr>
        <p:spPr>
          <a:xfrm>
            <a:off x="802570" y="3044648"/>
            <a:ext cx="8636000" cy="1571377"/>
          </a:xfrm>
        </p:spPr>
        <p:txBody>
          <a:bodyPr anchor="b"/>
          <a:lstStyle>
            <a:lvl1pPr marL="0" indent="0">
              <a:buNone/>
              <a:defRPr sz="2200">
                <a:solidFill>
                  <a:schemeClr val="tx1">
                    <a:tint val="75000"/>
                  </a:schemeClr>
                </a:solidFill>
              </a:defRPr>
            </a:lvl1pPr>
            <a:lvl2pPr marL="495513" indent="0">
              <a:buNone/>
              <a:defRPr sz="2000">
                <a:solidFill>
                  <a:schemeClr val="tx1">
                    <a:tint val="75000"/>
                  </a:schemeClr>
                </a:solidFill>
              </a:defRPr>
            </a:lvl2pPr>
            <a:lvl3pPr marL="991027" indent="0">
              <a:buNone/>
              <a:defRPr sz="1700">
                <a:solidFill>
                  <a:schemeClr val="tx1">
                    <a:tint val="75000"/>
                  </a:schemeClr>
                </a:solidFill>
              </a:defRPr>
            </a:lvl3pPr>
            <a:lvl4pPr marL="1486540" indent="0">
              <a:buNone/>
              <a:defRPr sz="1500">
                <a:solidFill>
                  <a:schemeClr val="tx1">
                    <a:tint val="75000"/>
                  </a:schemeClr>
                </a:solidFill>
              </a:defRPr>
            </a:lvl4pPr>
            <a:lvl5pPr marL="1982053" indent="0">
              <a:buNone/>
              <a:defRPr sz="1500">
                <a:solidFill>
                  <a:schemeClr val="tx1">
                    <a:tint val="75000"/>
                  </a:schemeClr>
                </a:solidFill>
              </a:defRPr>
            </a:lvl5pPr>
            <a:lvl6pPr marL="2477567" indent="0">
              <a:buNone/>
              <a:defRPr sz="1500">
                <a:solidFill>
                  <a:schemeClr val="tx1">
                    <a:tint val="75000"/>
                  </a:schemeClr>
                </a:solidFill>
              </a:defRPr>
            </a:lvl6pPr>
            <a:lvl7pPr marL="2973080" indent="0">
              <a:buNone/>
              <a:defRPr sz="1500">
                <a:solidFill>
                  <a:schemeClr val="tx1">
                    <a:tint val="75000"/>
                  </a:schemeClr>
                </a:solidFill>
              </a:defRPr>
            </a:lvl7pPr>
            <a:lvl8pPr marL="3468594" indent="0">
              <a:buNone/>
              <a:defRPr sz="1500">
                <a:solidFill>
                  <a:schemeClr val="tx1">
                    <a:tint val="75000"/>
                  </a:schemeClr>
                </a:solidFill>
              </a:defRPr>
            </a:lvl8pPr>
            <a:lvl9pPr marL="3964107" indent="0">
              <a:buNone/>
              <a:defRPr sz="15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508000" y="1676136"/>
            <a:ext cx="4487333" cy="474073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164667" y="1676136"/>
            <a:ext cx="4487333" cy="474073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508000" y="1607960"/>
            <a:ext cx="4489098" cy="670121"/>
          </a:xfrm>
        </p:spPr>
        <p:txBody>
          <a:bodyPr anchor="b"/>
          <a:lstStyle>
            <a:lvl1pPr marL="0" indent="0">
              <a:buNone/>
              <a:defRPr sz="2600" b="1"/>
            </a:lvl1pPr>
            <a:lvl2pPr marL="495513" indent="0">
              <a:buNone/>
              <a:defRPr sz="2200" b="1"/>
            </a:lvl2pPr>
            <a:lvl3pPr marL="991027" indent="0">
              <a:buNone/>
              <a:defRPr sz="2000" b="1"/>
            </a:lvl3pPr>
            <a:lvl4pPr marL="1486540" indent="0">
              <a:buNone/>
              <a:defRPr sz="1700" b="1"/>
            </a:lvl4pPr>
            <a:lvl5pPr marL="1982053" indent="0">
              <a:buNone/>
              <a:defRPr sz="1700" b="1"/>
            </a:lvl5pPr>
            <a:lvl6pPr marL="2477567" indent="0">
              <a:buNone/>
              <a:defRPr sz="1700" b="1"/>
            </a:lvl6pPr>
            <a:lvl7pPr marL="2973080" indent="0">
              <a:buNone/>
              <a:defRPr sz="1700" b="1"/>
            </a:lvl7pPr>
            <a:lvl8pPr marL="3468594" indent="0">
              <a:buNone/>
              <a:defRPr sz="1700" b="1"/>
            </a:lvl8pPr>
            <a:lvl9pPr marL="3964107" indent="0">
              <a:buNone/>
              <a:defRPr sz="17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508000" y="2278081"/>
            <a:ext cx="4489098" cy="413879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5161140" y="1607960"/>
            <a:ext cx="4490861" cy="670121"/>
          </a:xfrm>
        </p:spPr>
        <p:txBody>
          <a:bodyPr anchor="b"/>
          <a:lstStyle>
            <a:lvl1pPr marL="0" indent="0">
              <a:buNone/>
              <a:defRPr sz="2600" b="1"/>
            </a:lvl1pPr>
            <a:lvl2pPr marL="495513" indent="0">
              <a:buNone/>
              <a:defRPr sz="2200" b="1"/>
            </a:lvl2pPr>
            <a:lvl3pPr marL="991027" indent="0">
              <a:buNone/>
              <a:defRPr sz="2000" b="1"/>
            </a:lvl3pPr>
            <a:lvl4pPr marL="1486540" indent="0">
              <a:buNone/>
              <a:defRPr sz="1700" b="1"/>
            </a:lvl4pPr>
            <a:lvl5pPr marL="1982053" indent="0">
              <a:buNone/>
              <a:defRPr sz="1700" b="1"/>
            </a:lvl5pPr>
            <a:lvl6pPr marL="2477567" indent="0">
              <a:buNone/>
              <a:defRPr sz="1700" b="1"/>
            </a:lvl6pPr>
            <a:lvl7pPr marL="2973080" indent="0">
              <a:buNone/>
              <a:defRPr sz="1700" b="1"/>
            </a:lvl7pPr>
            <a:lvl8pPr marL="3468594" indent="0">
              <a:buNone/>
              <a:defRPr sz="1700" b="1"/>
            </a:lvl8pPr>
            <a:lvl9pPr marL="3964107" indent="0">
              <a:buNone/>
              <a:defRPr sz="17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5161140" y="2278081"/>
            <a:ext cx="4490861" cy="413879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1" y="286007"/>
            <a:ext cx="3342570" cy="1217194"/>
          </a:xfrm>
        </p:spPr>
        <p:txBody>
          <a:bodyPr anchor="b"/>
          <a:lstStyle>
            <a:lvl1pPr algn="r">
              <a:defRPr sz="2200" b="1"/>
            </a:lvl1pPr>
          </a:lstStyle>
          <a:p>
            <a:r>
              <a:rPr lang="ar-SA"/>
              <a:t>انقر لتحرير نمط العنوان الرئيسي</a:t>
            </a:r>
          </a:p>
        </p:txBody>
      </p:sp>
      <p:sp>
        <p:nvSpPr>
          <p:cNvPr id="3" name="عنصر نائب للمحتوى 2"/>
          <p:cNvSpPr>
            <a:spLocks noGrp="1"/>
          </p:cNvSpPr>
          <p:nvPr>
            <p:ph idx="1"/>
          </p:nvPr>
        </p:nvSpPr>
        <p:spPr>
          <a:xfrm>
            <a:off x="3972278" y="286008"/>
            <a:ext cx="5679722" cy="6130865"/>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508001" y="1503201"/>
            <a:ext cx="3342570" cy="4913672"/>
          </a:xfrm>
        </p:spPr>
        <p:txBody>
          <a:bodyPr/>
          <a:lstStyle>
            <a:lvl1pPr marL="0" indent="0">
              <a:buNone/>
              <a:defRPr sz="1500"/>
            </a:lvl1pPr>
            <a:lvl2pPr marL="495513" indent="0">
              <a:buNone/>
              <a:defRPr sz="1300"/>
            </a:lvl2pPr>
            <a:lvl3pPr marL="991027" indent="0">
              <a:buNone/>
              <a:defRPr sz="1100"/>
            </a:lvl3pPr>
            <a:lvl4pPr marL="1486540" indent="0">
              <a:buNone/>
              <a:defRPr sz="1000"/>
            </a:lvl4pPr>
            <a:lvl5pPr marL="1982053" indent="0">
              <a:buNone/>
              <a:defRPr sz="1000"/>
            </a:lvl5pPr>
            <a:lvl6pPr marL="2477567" indent="0">
              <a:buNone/>
              <a:defRPr sz="1000"/>
            </a:lvl6pPr>
            <a:lvl7pPr marL="2973080" indent="0">
              <a:buNone/>
              <a:defRPr sz="1000"/>
            </a:lvl7pPr>
            <a:lvl8pPr marL="3468594" indent="0">
              <a:buNone/>
              <a:defRPr sz="1000"/>
            </a:lvl8pPr>
            <a:lvl9pPr marL="3964107"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991431" y="5028407"/>
            <a:ext cx="6096000" cy="593632"/>
          </a:xfrm>
        </p:spPr>
        <p:txBody>
          <a:bodyPr anchor="b"/>
          <a:lstStyle>
            <a:lvl1pPr algn="r">
              <a:defRPr sz="2200" b="1"/>
            </a:lvl1pPr>
          </a:lstStyle>
          <a:p>
            <a:r>
              <a:rPr lang="ar-SA"/>
              <a:t>انقر لتحرير نمط العنوان الرئيسي</a:t>
            </a:r>
          </a:p>
        </p:txBody>
      </p:sp>
      <p:sp>
        <p:nvSpPr>
          <p:cNvPr id="3" name="عنصر نائب للصورة 2"/>
          <p:cNvSpPr>
            <a:spLocks noGrp="1"/>
          </p:cNvSpPr>
          <p:nvPr>
            <p:ph type="pic" idx="1"/>
          </p:nvPr>
        </p:nvSpPr>
        <p:spPr>
          <a:xfrm>
            <a:off x="1991431" y="641853"/>
            <a:ext cx="6096000" cy="4310063"/>
          </a:xfrm>
        </p:spPr>
        <p:txBody>
          <a:bodyPr/>
          <a:lstStyle>
            <a:lvl1pPr marL="0" indent="0">
              <a:buNone/>
              <a:defRPr sz="3500"/>
            </a:lvl1pPr>
            <a:lvl2pPr marL="495513" indent="0">
              <a:buNone/>
              <a:defRPr sz="3000"/>
            </a:lvl2pPr>
            <a:lvl3pPr marL="991027" indent="0">
              <a:buNone/>
              <a:defRPr sz="2600"/>
            </a:lvl3pPr>
            <a:lvl4pPr marL="1486540" indent="0">
              <a:buNone/>
              <a:defRPr sz="2200"/>
            </a:lvl4pPr>
            <a:lvl5pPr marL="1982053" indent="0">
              <a:buNone/>
              <a:defRPr sz="2200"/>
            </a:lvl5pPr>
            <a:lvl6pPr marL="2477567" indent="0">
              <a:buNone/>
              <a:defRPr sz="2200"/>
            </a:lvl6pPr>
            <a:lvl7pPr marL="2973080" indent="0">
              <a:buNone/>
              <a:defRPr sz="2200"/>
            </a:lvl7pPr>
            <a:lvl8pPr marL="3468594" indent="0">
              <a:buNone/>
              <a:defRPr sz="2200"/>
            </a:lvl8pPr>
            <a:lvl9pPr marL="3964107" indent="0">
              <a:buNone/>
              <a:defRPr sz="2200"/>
            </a:lvl9pPr>
          </a:lstStyle>
          <a:p>
            <a:endParaRPr lang="ar-SA" dirty="0"/>
          </a:p>
        </p:txBody>
      </p:sp>
      <p:sp>
        <p:nvSpPr>
          <p:cNvPr id="4" name="عنصر نائب للنص 3"/>
          <p:cNvSpPr>
            <a:spLocks noGrp="1"/>
          </p:cNvSpPr>
          <p:nvPr>
            <p:ph type="body" sz="half" idx="2"/>
          </p:nvPr>
        </p:nvSpPr>
        <p:spPr>
          <a:xfrm>
            <a:off x="1991431" y="5622038"/>
            <a:ext cx="6096000" cy="843056"/>
          </a:xfrm>
        </p:spPr>
        <p:txBody>
          <a:bodyPr/>
          <a:lstStyle>
            <a:lvl1pPr marL="0" indent="0">
              <a:buNone/>
              <a:defRPr sz="1500"/>
            </a:lvl1pPr>
            <a:lvl2pPr marL="495513" indent="0">
              <a:buNone/>
              <a:defRPr sz="1300"/>
            </a:lvl2pPr>
            <a:lvl3pPr marL="991027" indent="0">
              <a:buNone/>
              <a:defRPr sz="1100"/>
            </a:lvl3pPr>
            <a:lvl4pPr marL="1486540" indent="0">
              <a:buNone/>
              <a:defRPr sz="1000"/>
            </a:lvl4pPr>
            <a:lvl5pPr marL="1982053" indent="0">
              <a:buNone/>
              <a:defRPr sz="1000"/>
            </a:lvl5pPr>
            <a:lvl6pPr marL="2477567" indent="0">
              <a:buNone/>
              <a:defRPr sz="1000"/>
            </a:lvl6pPr>
            <a:lvl7pPr marL="2973080" indent="0">
              <a:buNone/>
              <a:defRPr sz="1000"/>
            </a:lvl7pPr>
            <a:lvl8pPr marL="3468594" indent="0">
              <a:buNone/>
              <a:defRPr sz="1000"/>
            </a:lvl8pPr>
            <a:lvl9pPr marL="3964107"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27/03/46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08000" y="287670"/>
            <a:ext cx="9144000" cy="1197240"/>
          </a:xfrm>
          <a:prstGeom prst="rect">
            <a:avLst/>
          </a:prstGeom>
        </p:spPr>
        <p:txBody>
          <a:bodyPr vert="horz" lIns="99103" tIns="49551" rIns="99103" bIns="49551"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508000" y="1676136"/>
            <a:ext cx="9144000" cy="4740737"/>
          </a:xfrm>
          <a:prstGeom prst="rect">
            <a:avLst/>
          </a:prstGeom>
        </p:spPr>
        <p:txBody>
          <a:bodyPr vert="horz" lIns="99103" tIns="49551" rIns="99103" bIns="49551"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7281333" y="6657983"/>
            <a:ext cx="2370667" cy="382452"/>
          </a:xfrm>
          <a:prstGeom prst="rect">
            <a:avLst/>
          </a:prstGeom>
        </p:spPr>
        <p:txBody>
          <a:bodyPr vert="horz" lIns="99103" tIns="49551" rIns="99103" bIns="49551" rtlCol="1" anchor="ctr"/>
          <a:lstStyle>
            <a:lvl1pPr algn="r">
              <a:defRPr sz="1300">
                <a:solidFill>
                  <a:schemeClr val="tx1">
                    <a:tint val="75000"/>
                  </a:schemeClr>
                </a:solidFill>
              </a:defRPr>
            </a:lvl1pPr>
          </a:lstStyle>
          <a:p>
            <a:fld id="{1B8ABB09-4A1D-463E-8065-109CC2B7EFAA}" type="datetimeFigureOut">
              <a:rPr lang="ar-SA" smtClean="0"/>
              <a:t>27/03/46</a:t>
            </a:fld>
            <a:endParaRPr lang="ar-SA" dirty="0"/>
          </a:p>
        </p:txBody>
      </p:sp>
      <p:sp>
        <p:nvSpPr>
          <p:cNvPr id="5" name="عنصر نائب للتذييل 4"/>
          <p:cNvSpPr>
            <a:spLocks noGrp="1"/>
          </p:cNvSpPr>
          <p:nvPr>
            <p:ph type="ftr" sz="quarter" idx="3"/>
          </p:nvPr>
        </p:nvSpPr>
        <p:spPr>
          <a:xfrm>
            <a:off x="3471334" y="6657983"/>
            <a:ext cx="3217333" cy="382452"/>
          </a:xfrm>
          <a:prstGeom prst="rect">
            <a:avLst/>
          </a:prstGeom>
        </p:spPr>
        <p:txBody>
          <a:bodyPr vert="horz" lIns="99103" tIns="49551" rIns="99103" bIns="49551" rtlCol="1" anchor="ctr"/>
          <a:lstStyle>
            <a:lvl1pPr algn="ctr">
              <a:defRPr sz="13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508000" y="6657983"/>
            <a:ext cx="2370667" cy="382452"/>
          </a:xfrm>
          <a:prstGeom prst="rect">
            <a:avLst/>
          </a:prstGeom>
        </p:spPr>
        <p:txBody>
          <a:bodyPr vert="horz" lIns="99103" tIns="49551" rIns="99103" bIns="49551" rtlCol="1" anchor="ctr"/>
          <a:lstStyle>
            <a:lvl1pPr algn="l">
              <a:defRPr sz="13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1027" rtl="1" eaLnBrk="1" latinLnBrk="0" hangingPunct="1">
        <a:spcBef>
          <a:spcPct val="0"/>
        </a:spcBef>
        <a:buNone/>
        <a:defRPr sz="4800" kern="1200">
          <a:solidFill>
            <a:schemeClr val="tx1"/>
          </a:solidFill>
          <a:latin typeface="+mj-lt"/>
          <a:ea typeface="+mj-ea"/>
          <a:cs typeface="+mj-cs"/>
        </a:defRPr>
      </a:lvl1pPr>
    </p:titleStyle>
    <p:bodyStyle>
      <a:lvl1pPr marL="371635" indent="-371635" algn="r" defTabSz="991027" rtl="1" eaLnBrk="1" latinLnBrk="0" hangingPunct="1">
        <a:spcBef>
          <a:spcPct val="20000"/>
        </a:spcBef>
        <a:buFont typeface="Arial" pitchFamily="34" charset="0"/>
        <a:buChar char="•"/>
        <a:defRPr sz="3500" kern="1200">
          <a:solidFill>
            <a:schemeClr val="tx1"/>
          </a:solidFill>
          <a:latin typeface="+mn-lt"/>
          <a:ea typeface="+mn-ea"/>
          <a:cs typeface="+mn-cs"/>
        </a:defRPr>
      </a:lvl1pPr>
      <a:lvl2pPr marL="805209" indent="-309696" algn="r" defTabSz="991027" rtl="1" eaLnBrk="1" latinLnBrk="0" hangingPunct="1">
        <a:spcBef>
          <a:spcPct val="20000"/>
        </a:spcBef>
        <a:buFont typeface="Arial" pitchFamily="34" charset="0"/>
        <a:buChar char="–"/>
        <a:defRPr sz="3000" kern="1200">
          <a:solidFill>
            <a:schemeClr val="tx1"/>
          </a:solidFill>
          <a:latin typeface="+mn-lt"/>
          <a:ea typeface="+mn-ea"/>
          <a:cs typeface="+mn-cs"/>
        </a:defRPr>
      </a:lvl2pPr>
      <a:lvl3pPr marL="1238783" indent="-247757" algn="r" defTabSz="991027" rtl="1" eaLnBrk="1" latinLnBrk="0" hangingPunct="1">
        <a:spcBef>
          <a:spcPct val="20000"/>
        </a:spcBef>
        <a:buFont typeface="Arial" pitchFamily="34" charset="0"/>
        <a:buChar char="•"/>
        <a:defRPr sz="2600" kern="1200">
          <a:solidFill>
            <a:schemeClr val="tx1"/>
          </a:solidFill>
          <a:latin typeface="+mn-lt"/>
          <a:ea typeface="+mn-ea"/>
          <a:cs typeface="+mn-cs"/>
        </a:defRPr>
      </a:lvl3pPr>
      <a:lvl4pPr marL="1734297"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4pPr>
      <a:lvl5pPr marL="2229810"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5pPr>
      <a:lvl6pPr marL="2725323"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6pPr>
      <a:lvl7pPr marL="3220837"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7pPr>
      <a:lvl8pPr marL="3716350"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8pPr>
      <a:lvl9pPr marL="4211864"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ar-SA"/>
      </a:defPPr>
      <a:lvl1pPr marL="0" algn="r" defTabSz="991027" rtl="1" eaLnBrk="1" latinLnBrk="0" hangingPunct="1">
        <a:defRPr sz="2000" kern="1200">
          <a:solidFill>
            <a:schemeClr val="tx1"/>
          </a:solidFill>
          <a:latin typeface="+mn-lt"/>
          <a:ea typeface="+mn-ea"/>
          <a:cs typeface="+mn-cs"/>
        </a:defRPr>
      </a:lvl1pPr>
      <a:lvl2pPr marL="495513" algn="r" defTabSz="991027" rtl="1" eaLnBrk="1" latinLnBrk="0" hangingPunct="1">
        <a:defRPr sz="2000" kern="1200">
          <a:solidFill>
            <a:schemeClr val="tx1"/>
          </a:solidFill>
          <a:latin typeface="+mn-lt"/>
          <a:ea typeface="+mn-ea"/>
          <a:cs typeface="+mn-cs"/>
        </a:defRPr>
      </a:lvl2pPr>
      <a:lvl3pPr marL="991027" algn="r" defTabSz="991027" rtl="1" eaLnBrk="1" latinLnBrk="0" hangingPunct="1">
        <a:defRPr sz="2000" kern="1200">
          <a:solidFill>
            <a:schemeClr val="tx1"/>
          </a:solidFill>
          <a:latin typeface="+mn-lt"/>
          <a:ea typeface="+mn-ea"/>
          <a:cs typeface="+mn-cs"/>
        </a:defRPr>
      </a:lvl3pPr>
      <a:lvl4pPr marL="1486540" algn="r" defTabSz="991027" rtl="1" eaLnBrk="1" latinLnBrk="0" hangingPunct="1">
        <a:defRPr sz="2000" kern="1200">
          <a:solidFill>
            <a:schemeClr val="tx1"/>
          </a:solidFill>
          <a:latin typeface="+mn-lt"/>
          <a:ea typeface="+mn-ea"/>
          <a:cs typeface="+mn-cs"/>
        </a:defRPr>
      </a:lvl4pPr>
      <a:lvl5pPr marL="1982053" algn="r" defTabSz="991027" rtl="1" eaLnBrk="1" latinLnBrk="0" hangingPunct="1">
        <a:defRPr sz="2000" kern="1200">
          <a:solidFill>
            <a:schemeClr val="tx1"/>
          </a:solidFill>
          <a:latin typeface="+mn-lt"/>
          <a:ea typeface="+mn-ea"/>
          <a:cs typeface="+mn-cs"/>
        </a:defRPr>
      </a:lvl5pPr>
      <a:lvl6pPr marL="2477567" algn="r" defTabSz="991027" rtl="1" eaLnBrk="1" latinLnBrk="0" hangingPunct="1">
        <a:defRPr sz="2000" kern="1200">
          <a:solidFill>
            <a:schemeClr val="tx1"/>
          </a:solidFill>
          <a:latin typeface="+mn-lt"/>
          <a:ea typeface="+mn-ea"/>
          <a:cs typeface="+mn-cs"/>
        </a:defRPr>
      </a:lvl6pPr>
      <a:lvl7pPr marL="2973080" algn="r" defTabSz="991027" rtl="1" eaLnBrk="1" latinLnBrk="0" hangingPunct="1">
        <a:defRPr sz="2000" kern="1200">
          <a:solidFill>
            <a:schemeClr val="tx1"/>
          </a:solidFill>
          <a:latin typeface="+mn-lt"/>
          <a:ea typeface="+mn-ea"/>
          <a:cs typeface="+mn-cs"/>
        </a:defRPr>
      </a:lvl7pPr>
      <a:lvl8pPr marL="3468594" algn="r" defTabSz="991027" rtl="1" eaLnBrk="1" latinLnBrk="0" hangingPunct="1">
        <a:defRPr sz="2000" kern="1200">
          <a:solidFill>
            <a:schemeClr val="tx1"/>
          </a:solidFill>
          <a:latin typeface="+mn-lt"/>
          <a:ea typeface="+mn-ea"/>
          <a:cs typeface="+mn-cs"/>
        </a:defRPr>
      </a:lvl8pPr>
      <a:lvl9pPr marL="3964107" algn="r" defTabSz="991027" rtl="1"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A60910-C46A-BB16-E0DE-EDDFE6079194}"/>
            </a:ext>
          </a:extLst>
        </p:cNvPr>
        <p:cNvGrpSpPr/>
        <p:nvPr/>
      </p:nvGrpSpPr>
      <p:grpSpPr>
        <a:xfrm>
          <a:off x="0" y="0"/>
          <a:ext cx="0" cy="0"/>
          <a:chOff x="0" y="0"/>
          <a:chExt cx="0" cy="0"/>
        </a:xfrm>
      </p:grpSpPr>
      <p:sp>
        <p:nvSpPr>
          <p:cNvPr id="7" name="عنوان 1">
            <a:extLst>
              <a:ext uri="{FF2B5EF4-FFF2-40B4-BE49-F238E27FC236}">
                <a16:creationId xmlns:a16="http://schemas.microsoft.com/office/drawing/2014/main" id="{8C85895B-D422-BFD0-E7A2-38F770350657}"/>
              </a:ext>
            </a:extLst>
          </p:cNvPr>
          <p:cNvSpPr>
            <a:spLocks noGrp="1"/>
          </p:cNvSpPr>
          <p:nvPr>
            <p:ph type="title"/>
          </p:nvPr>
        </p:nvSpPr>
        <p:spPr>
          <a:xfrm>
            <a:off x="507543" y="2895402"/>
            <a:ext cx="9144000" cy="904938"/>
          </a:xfrm>
        </p:spPr>
        <p:txBody>
          <a:bodyPr>
            <a:noAutofit/>
          </a:bodyPr>
          <a:lstStyle/>
          <a:p>
            <a:r>
              <a:rPr lang="ar-SA" sz="2800" dirty="0">
                <a:solidFill>
                  <a:srgbClr val="CD245E"/>
                </a:solidFill>
                <a:latin typeface="Ara Hamah Homs" panose="00000500000000000000" pitchFamily="2" charset="-78"/>
                <a:cs typeface="Ara Hamah Homs" panose="00000500000000000000" pitchFamily="2" charset="-78"/>
              </a:rPr>
              <a:t>قياس رضا المستفيدين</a:t>
            </a:r>
            <a:br>
              <a:rPr lang="ar-SA" sz="2800" dirty="0">
                <a:solidFill>
                  <a:srgbClr val="CD245E"/>
                </a:solidFill>
                <a:latin typeface="Ara Hamah Homs" panose="00000500000000000000" pitchFamily="2" charset="-78"/>
                <a:cs typeface="Ara Hamah Homs" panose="00000500000000000000" pitchFamily="2" charset="-78"/>
              </a:rPr>
            </a:br>
            <a:r>
              <a:rPr lang="ar-SA" sz="2800" dirty="0">
                <a:solidFill>
                  <a:srgbClr val="CD245E"/>
                </a:solidFill>
                <a:latin typeface="Ara Hamah Homs" panose="00000500000000000000" pitchFamily="2" charset="-78"/>
                <a:cs typeface="Ara Hamah Homs" panose="00000500000000000000" pitchFamily="2" charset="-78"/>
              </a:rPr>
              <a:t>تقرير رضا المستفيدين للربع الثالث لعام 2024م</a:t>
            </a:r>
          </a:p>
        </p:txBody>
      </p:sp>
      <p:sp>
        <p:nvSpPr>
          <p:cNvPr id="8" name="عنصر نائب للمحتوى 2">
            <a:extLst>
              <a:ext uri="{FF2B5EF4-FFF2-40B4-BE49-F238E27FC236}">
                <a16:creationId xmlns:a16="http://schemas.microsoft.com/office/drawing/2014/main" id="{1358760D-D3A2-ADA3-5BAA-7236D3241823}"/>
              </a:ext>
            </a:extLst>
          </p:cNvPr>
          <p:cNvSpPr>
            <a:spLocks noGrp="1"/>
          </p:cNvSpPr>
          <p:nvPr>
            <p:ph idx="1"/>
          </p:nvPr>
        </p:nvSpPr>
        <p:spPr>
          <a:xfrm>
            <a:off x="615504" y="3591719"/>
            <a:ext cx="9144000" cy="1603891"/>
          </a:xfrm>
        </p:spPr>
        <p:txBody>
          <a:bodyPr anchor="ctr">
            <a:normAutofit/>
          </a:bodyPr>
          <a:lstStyle/>
          <a:p>
            <a:pPr marL="0" indent="0" algn="ctr">
              <a:lnSpc>
                <a:spcPct val="150000"/>
              </a:lnSpc>
              <a:buNone/>
            </a:pPr>
            <a:r>
              <a:rPr lang="ar-SA" sz="2800" dirty="0">
                <a:solidFill>
                  <a:srgbClr val="F27F16"/>
                </a:solidFill>
                <a:latin typeface="Ara Hamah Homs" panose="00000500000000000000" pitchFamily="2" charset="-78"/>
                <a:cs typeface="Ara Hamah Homs" panose="00000500000000000000" pitchFamily="2" charset="-78"/>
              </a:rPr>
              <a:t>من خدمات جمعية أعمال للتنمية المجتمعية</a:t>
            </a:r>
          </a:p>
        </p:txBody>
      </p:sp>
      <p:pic>
        <p:nvPicPr>
          <p:cNvPr id="3" name="صورة 2">
            <a:extLst>
              <a:ext uri="{FF2B5EF4-FFF2-40B4-BE49-F238E27FC236}">
                <a16:creationId xmlns:a16="http://schemas.microsoft.com/office/drawing/2014/main" id="{E88413B1-C085-D7E3-E9E6-A85D6D85D52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488" y="351257"/>
            <a:ext cx="1664430" cy="1659477"/>
          </a:xfrm>
          <a:prstGeom prst="rect">
            <a:avLst/>
          </a:prstGeom>
        </p:spPr>
      </p:pic>
    </p:spTree>
    <p:extLst>
      <p:ext uri="{BB962C8B-B14F-4D97-AF65-F5344CB8AC3E}">
        <p14:creationId xmlns:p14="http://schemas.microsoft.com/office/powerpoint/2010/main" val="7184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1D1153C2-867D-9062-26A9-806F71B93E08}"/>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A087EF24-C991-3E4D-E2F7-1E8ABFCBF990}"/>
              </a:ext>
            </a:extLst>
          </p:cNvPr>
          <p:cNvSpPr txBox="1"/>
          <p:nvPr/>
        </p:nvSpPr>
        <p:spPr>
          <a:xfrm>
            <a:off x="1839640" y="3087663"/>
            <a:ext cx="6480720" cy="122559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4800" b="0" dirty="0">
                <a:solidFill>
                  <a:schemeClr val="bg1"/>
                </a:solidFill>
                <a:latin typeface="Ara Hamah Homs" panose="00000500000000000000" pitchFamily="2" charset="-78"/>
                <a:cs typeface="Ara Hamah Homs" panose="00000500000000000000" pitchFamily="2" charset="-78"/>
              </a:rPr>
              <a:t>نتائج قياس الرضا</a:t>
            </a:r>
            <a:endParaRPr lang="en-GB" sz="4800" b="0" dirty="0">
              <a:solidFill>
                <a:schemeClr val="bg1"/>
              </a:solidFill>
              <a:latin typeface="Ara Hamah Homs" panose="00000500000000000000" pitchFamily="2" charset="-78"/>
              <a:cs typeface="Ara Hamah Homs" panose="00000500000000000000" pitchFamily="2" charset="-78"/>
            </a:endParaRPr>
          </a:p>
        </p:txBody>
      </p:sp>
      <p:pic>
        <p:nvPicPr>
          <p:cNvPr id="4" name="صورة 3">
            <a:extLst>
              <a:ext uri="{FF2B5EF4-FFF2-40B4-BE49-F238E27FC236}">
                <a16:creationId xmlns:a16="http://schemas.microsoft.com/office/drawing/2014/main" id="{FFEE66A9-95F9-6A8A-0724-46BF4D2D1348}"/>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382275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320445" y="1511903"/>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2800" b="0" dirty="0">
                <a:solidFill>
                  <a:srgbClr val="CD245E"/>
                </a:solidFill>
                <a:latin typeface="Ara Hamah Homs" panose="00000500000000000000" pitchFamily="2" charset="-78"/>
                <a:cs typeface="Ara Hamah Homs" panose="00000500000000000000" pitchFamily="2" charset="-78"/>
              </a:rPr>
              <a:t>عناصر الاستبيان </a:t>
            </a:r>
            <a:endParaRPr lang="en-GB" sz="2800"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11</a:t>
            </a:fld>
            <a:endParaRPr lang="ar-SA" sz="1600" dirty="0">
              <a:solidFill>
                <a:schemeClr val="bg1"/>
              </a:solidFill>
              <a:latin typeface="Ara Hamah Homs" panose="00000500000000000000" pitchFamily="2" charset="-78"/>
              <a:cs typeface="Ara Hamah Homs" panose="00000500000000000000" pitchFamily="2" charset="-78"/>
            </a:endParaRPr>
          </a:p>
        </p:txBody>
      </p:sp>
      <p:graphicFrame>
        <p:nvGraphicFramePr>
          <p:cNvPr id="58" name="جدول 57">
            <a:extLst>
              <a:ext uri="{FF2B5EF4-FFF2-40B4-BE49-F238E27FC236}">
                <a16:creationId xmlns:a16="http://schemas.microsoft.com/office/drawing/2014/main" id="{AFC74782-3537-55C6-1B37-5179CB615C96}"/>
              </a:ext>
            </a:extLst>
          </p:cNvPr>
          <p:cNvGraphicFramePr>
            <a:graphicFrameLocks noGrp="1"/>
          </p:cNvGraphicFramePr>
          <p:nvPr>
            <p:extLst>
              <p:ext uri="{D42A27DB-BD31-4B8C-83A1-F6EECF244321}">
                <p14:modId xmlns:p14="http://schemas.microsoft.com/office/powerpoint/2010/main" val="3250548503"/>
              </p:ext>
            </p:extLst>
          </p:nvPr>
        </p:nvGraphicFramePr>
        <p:xfrm>
          <a:off x="1335584" y="2628765"/>
          <a:ext cx="7660134" cy="3157558"/>
        </p:xfrm>
        <a:graphic>
          <a:graphicData uri="http://schemas.openxmlformats.org/drawingml/2006/table">
            <a:tbl>
              <a:tblPr rtl="1" firstRow="1" firstCol="1" bandRow="1"/>
              <a:tblGrid>
                <a:gridCol w="999619">
                  <a:extLst>
                    <a:ext uri="{9D8B030D-6E8A-4147-A177-3AD203B41FA5}">
                      <a16:colId xmlns:a16="http://schemas.microsoft.com/office/drawing/2014/main" val="1210420458"/>
                    </a:ext>
                  </a:extLst>
                </a:gridCol>
                <a:gridCol w="2204085">
                  <a:extLst>
                    <a:ext uri="{9D8B030D-6E8A-4147-A177-3AD203B41FA5}">
                      <a16:colId xmlns:a16="http://schemas.microsoft.com/office/drawing/2014/main" val="675247718"/>
                    </a:ext>
                  </a:extLst>
                </a:gridCol>
                <a:gridCol w="1113155">
                  <a:extLst>
                    <a:ext uri="{9D8B030D-6E8A-4147-A177-3AD203B41FA5}">
                      <a16:colId xmlns:a16="http://schemas.microsoft.com/office/drawing/2014/main" val="2636708977"/>
                    </a:ext>
                  </a:extLst>
                </a:gridCol>
                <a:gridCol w="1113155">
                  <a:extLst>
                    <a:ext uri="{9D8B030D-6E8A-4147-A177-3AD203B41FA5}">
                      <a16:colId xmlns:a16="http://schemas.microsoft.com/office/drawing/2014/main" val="2352382803"/>
                    </a:ext>
                  </a:extLst>
                </a:gridCol>
                <a:gridCol w="1115060">
                  <a:extLst>
                    <a:ext uri="{9D8B030D-6E8A-4147-A177-3AD203B41FA5}">
                      <a16:colId xmlns:a16="http://schemas.microsoft.com/office/drawing/2014/main" val="3481534428"/>
                    </a:ext>
                  </a:extLst>
                </a:gridCol>
                <a:gridCol w="1115060">
                  <a:extLst>
                    <a:ext uri="{9D8B030D-6E8A-4147-A177-3AD203B41FA5}">
                      <a16:colId xmlns:a16="http://schemas.microsoft.com/office/drawing/2014/main" val="1722163987"/>
                    </a:ext>
                  </a:extLst>
                </a:gridCol>
              </a:tblGrid>
              <a:tr h="252245">
                <a:tc rowSpan="2">
                  <a:txBody>
                    <a:bodyPr/>
                    <a:lstStyle/>
                    <a:p>
                      <a:pPr algn="ctr" rtl="1">
                        <a:lnSpc>
                          <a:spcPct val="107000"/>
                        </a:lnSpc>
                        <a:spcAft>
                          <a:spcPts val="800"/>
                        </a:spcAft>
                      </a:pPr>
                      <a:r>
                        <a:rPr lang="ar-SA" sz="1200" b="1" kern="100" dirty="0">
                          <a:solidFill>
                            <a:srgbClr val="FFFFFF"/>
                          </a:solidFill>
                          <a:effectLst/>
                          <a:highlight>
                            <a:srgbClr val="A5A5A5"/>
                          </a:highlight>
                          <a:latin typeface="Calibri" panose="020F0502020204030204" pitchFamily="34" charset="0"/>
                          <a:ea typeface="Times New Roman" panose="02020603050405020304" pitchFamily="18" charset="0"/>
                          <a:cs typeface="Arial" panose="020B0604020202020204" pitchFamily="34" charset="0"/>
                        </a:rPr>
                        <a:t>م</a:t>
                      </a:r>
                      <a:endParaRPr lang="en-US" sz="1100" kern="100" dirty="0">
                        <a:effectLst/>
                        <a:highlight>
                          <a:srgbClr val="A5A5A5"/>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A5A5A5"/>
                    </a:solidFill>
                  </a:tcPr>
                </a:tc>
                <a:tc rowSpan="2">
                  <a:txBody>
                    <a:bodyPr/>
                    <a:lstStyle/>
                    <a:p>
                      <a:pPr algn="ctr" rtl="1">
                        <a:lnSpc>
                          <a:spcPct val="107000"/>
                        </a:lnSpc>
                        <a:spcAft>
                          <a:spcPts val="800"/>
                        </a:spcAft>
                      </a:pPr>
                      <a:r>
                        <a:rPr lang="ar-SA" sz="1400" b="1" kern="100" dirty="0">
                          <a:solidFill>
                            <a:srgbClr val="FFFFFF"/>
                          </a:solidFill>
                          <a:effectLst/>
                          <a:highlight>
                            <a:srgbClr val="A5A5A5"/>
                          </a:highlight>
                          <a:latin typeface="Calibri" panose="020F0502020204030204" pitchFamily="34" charset="0"/>
                          <a:ea typeface="Times New Roman" panose="02020603050405020304" pitchFamily="18" charset="0"/>
                          <a:cs typeface="Arial" panose="020B0604020202020204" pitchFamily="34" charset="0"/>
                        </a:rPr>
                        <a:t>عناصر الاستبيان</a:t>
                      </a:r>
                      <a:endParaRPr lang="en-US" sz="1200" kern="100" dirty="0">
                        <a:effectLst/>
                        <a:highlight>
                          <a:srgbClr val="A5A5A5"/>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A5A5A5"/>
                    </a:solidFill>
                  </a:tcPr>
                </a:tc>
                <a:tc gridSpan="4">
                  <a:txBody>
                    <a:bodyPr/>
                    <a:lstStyle/>
                    <a:p>
                      <a:pPr algn="ctr" rtl="1">
                        <a:lnSpc>
                          <a:spcPct val="107000"/>
                        </a:lnSpc>
                        <a:spcAft>
                          <a:spcPts val="800"/>
                        </a:spcAft>
                      </a:pPr>
                      <a:r>
                        <a:rPr lang="ar-SA" sz="1400" b="1" kern="100" dirty="0">
                          <a:solidFill>
                            <a:srgbClr val="FFFFFF"/>
                          </a:solidFill>
                          <a:effectLst/>
                          <a:highlight>
                            <a:srgbClr val="A5A5A5"/>
                          </a:highlight>
                          <a:latin typeface="Calibri" panose="020F0502020204030204" pitchFamily="34" charset="0"/>
                          <a:ea typeface="Times New Roman" panose="02020603050405020304" pitchFamily="18" charset="0"/>
                          <a:cs typeface="Arial" panose="020B0604020202020204" pitchFamily="34" charset="0"/>
                        </a:rPr>
                        <a:t>النتيجة</a:t>
                      </a:r>
                      <a:endParaRPr lang="en-US" sz="1200" kern="100" dirty="0">
                        <a:effectLst/>
                        <a:highlight>
                          <a:srgbClr val="A5A5A5"/>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A5A5A5"/>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25464575"/>
                  </a:ext>
                </a:extLst>
              </a:tr>
              <a:tr h="318574">
                <a:tc vMerge="1">
                  <a:txBody>
                    <a:bodyPr/>
                    <a:lstStyle/>
                    <a:p>
                      <a:pPr rtl="1"/>
                      <a:endParaRPr lang="ar-SA"/>
                    </a:p>
                  </a:txBody>
                  <a:tcPr/>
                </a:tc>
                <a:tc vMerge="1">
                  <a:txBody>
                    <a:bodyPr/>
                    <a:lstStyle/>
                    <a:p>
                      <a:pPr rtl="1"/>
                      <a:endParaRPr lang="ar-SA"/>
                    </a:p>
                  </a:txBody>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مرضي بشدة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مرضي</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محايد</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غير مرضي</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1268464831"/>
                  </a:ext>
                </a:extLst>
              </a:tr>
              <a:tr h="278975">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1</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مستوى الرضا العام عن الجمعية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 </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72%</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18%</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5%</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5%</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57140700"/>
                  </a:ext>
                </a:extLst>
              </a:tr>
              <a:tr h="237441">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2</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البرامج والأنشطة المقدمة تلبي احتياج المستفيدين.</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59%</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35%</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4%</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442987664"/>
                  </a:ext>
                </a:extLst>
              </a:tr>
              <a:tr h="16383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3</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الخدمات التي تقدمها الجمعية ذات جودة عالية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61%</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25%</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15%</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5%</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2588391469"/>
                  </a:ext>
                </a:extLst>
              </a:tr>
              <a:tr h="16383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4</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سرعة تقديم وتنفيذ الخدمة من قبل فريق الجمعية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26%</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10%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5%</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1283849812"/>
                  </a:ext>
                </a:extLst>
              </a:tr>
              <a:tr h="15367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5</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الجمعية تمنح الخدمات لكافة فئات المجتمع على اختلاف مواقعهم</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61%</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27%</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9%</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1635836340"/>
                  </a:ext>
                </a:extLst>
              </a:tr>
              <a:tr h="15367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6</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لدي معرفة بوسائل التواصل مع الجمعية في حالة رغبتي بتقديم اقتراح أو شكوى او استفسار</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54%</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34%</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7%</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1242840852"/>
                  </a:ext>
                </a:extLst>
              </a:tr>
            </a:tbl>
          </a:graphicData>
        </a:graphic>
      </p:graphicFrame>
    </p:spTree>
    <p:extLst>
      <p:ext uri="{BB962C8B-B14F-4D97-AF65-F5344CB8AC3E}">
        <p14:creationId xmlns:p14="http://schemas.microsoft.com/office/powerpoint/2010/main" val="57505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320445" y="1511903"/>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2800" b="0" dirty="0">
                <a:solidFill>
                  <a:srgbClr val="CD245E"/>
                </a:solidFill>
                <a:latin typeface="Ara Hamah Homs" panose="00000500000000000000" pitchFamily="2" charset="-78"/>
                <a:cs typeface="Ara Hamah Homs" panose="00000500000000000000" pitchFamily="2" charset="-78"/>
              </a:rPr>
              <a:t>نص الرسالة </a:t>
            </a:r>
            <a:endParaRPr lang="en-GB" sz="2800"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12</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3" name="Title 1">
            <a:extLst>
              <a:ext uri="{FF2B5EF4-FFF2-40B4-BE49-F238E27FC236}">
                <a16:creationId xmlns:a16="http://schemas.microsoft.com/office/drawing/2014/main" id="{C1C359A8-FF7E-2234-21F1-BD1D3CD84DD8}"/>
              </a:ext>
            </a:extLst>
          </p:cNvPr>
          <p:cNvSpPr txBox="1">
            <a:spLocks/>
          </p:cNvSpPr>
          <p:nvPr/>
        </p:nvSpPr>
        <p:spPr bwMode="auto">
          <a:xfrm>
            <a:off x="2271688" y="2580071"/>
            <a:ext cx="6048672" cy="1874159"/>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indent="0"/>
            <a:r>
              <a:rPr lang="ar-SA" b="1" dirty="0"/>
              <a:t>اعزائنا المستفيدين :</a:t>
            </a:r>
          </a:p>
          <a:p>
            <a:pPr indent="0"/>
            <a:r>
              <a:rPr lang="ar-SA" sz="1600" dirty="0"/>
              <a:t>نضع بين ايديكم استبياناً لقياس الخدمات المقدمة من جمعية أعمال للتنمية الاسرية واستقراء فرص التطوير في خدماتنا المقدمة لكم ، نأمل التكرم بتعبئته ومشاركتنا في التحسين.  </a:t>
            </a:r>
            <a:endParaRPr lang="en-US" sz="1600" dirty="0"/>
          </a:p>
        </p:txBody>
      </p:sp>
    </p:spTree>
    <p:extLst>
      <p:ext uri="{BB962C8B-B14F-4D97-AF65-F5344CB8AC3E}">
        <p14:creationId xmlns:p14="http://schemas.microsoft.com/office/powerpoint/2010/main" val="35450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نتائج قياس الرضا</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13</a:t>
            </a:fld>
            <a:endParaRPr lang="ar-SA" sz="1600" dirty="0">
              <a:solidFill>
                <a:schemeClr val="bg1"/>
              </a:solidFill>
              <a:latin typeface="Ara Hamah Homs" panose="00000500000000000000" pitchFamily="2" charset="-78"/>
              <a:cs typeface="Ara Hamah Homs" panose="00000500000000000000" pitchFamily="2" charset="-78"/>
            </a:endParaRPr>
          </a:p>
        </p:txBody>
      </p:sp>
      <p:graphicFrame>
        <p:nvGraphicFramePr>
          <p:cNvPr id="7" name="مخطط 6">
            <a:extLst>
              <a:ext uri="{FF2B5EF4-FFF2-40B4-BE49-F238E27FC236}">
                <a16:creationId xmlns:a16="http://schemas.microsoft.com/office/drawing/2014/main" id="{04207DEB-EA48-8F30-9921-8407EFD6D39D}"/>
              </a:ext>
            </a:extLst>
          </p:cNvPr>
          <p:cNvGraphicFramePr>
            <a:graphicFrameLocks/>
          </p:cNvGraphicFramePr>
          <p:nvPr>
            <p:extLst>
              <p:ext uri="{D42A27DB-BD31-4B8C-83A1-F6EECF244321}">
                <p14:modId xmlns:p14="http://schemas.microsoft.com/office/powerpoint/2010/main" val="3191580162"/>
              </p:ext>
            </p:extLst>
          </p:nvPr>
        </p:nvGraphicFramePr>
        <p:xfrm>
          <a:off x="5941120" y="3027250"/>
          <a:ext cx="2433154" cy="1872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مخطط 17">
            <a:extLst>
              <a:ext uri="{FF2B5EF4-FFF2-40B4-BE49-F238E27FC236}">
                <a16:creationId xmlns:a16="http://schemas.microsoft.com/office/drawing/2014/main" id="{E083A6C4-6C04-12B2-46B4-C812795D10EE}"/>
              </a:ext>
            </a:extLst>
          </p:cNvPr>
          <p:cNvGraphicFramePr>
            <a:graphicFrameLocks/>
          </p:cNvGraphicFramePr>
          <p:nvPr>
            <p:extLst>
              <p:ext uri="{D42A27DB-BD31-4B8C-83A1-F6EECF244321}">
                <p14:modId xmlns:p14="http://schemas.microsoft.com/office/powerpoint/2010/main" val="1772636212"/>
              </p:ext>
            </p:extLst>
          </p:nvPr>
        </p:nvGraphicFramePr>
        <p:xfrm>
          <a:off x="2018217" y="3027251"/>
          <a:ext cx="2433154" cy="1872207"/>
        </p:xfrm>
        <a:graphic>
          <a:graphicData uri="http://schemas.openxmlformats.org/drawingml/2006/chart">
            <c:chart xmlns:c="http://schemas.openxmlformats.org/drawingml/2006/chart" xmlns:r="http://schemas.openxmlformats.org/officeDocument/2006/relationships" r:id="rId5"/>
          </a:graphicData>
        </a:graphic>
      </p:graphicFrame>
      <p:sp>
        <p:nvSpPr>
          <p:cNvPr id="20" name="مربع نص 19">
            <a:extLst>
              <a:ext uri="{FF2B5EF4-FFF2-40B4-BE49-F238E27FC236}">
                <a16:creationId xmlns:a16="http://schemas.microsoft.com/office/drawing/2014/main" id="{B8204A0D-6392-0EDB-4928-F1B60FDBFE0D}"/>
              </a:ext>
            </a:extLst>
          </p:cNvPr>
          <p:cNvSpPr txBox="1"/>
          <p:nvPr/>
        </p:nvSpPr>
        <p:spPr>
          <a:xfrm>
            <a:off x="2028162" y="4899458"/>
            <a:ext cx="2311937" cy="683264"/>
          </a:xfrm>
          <a:prstGeom prst="rect">
            <a:avLst/>
          </a:prstGeom>
          <a:noFill/>
        </p:spPr>
        <p:txBody>
          <a:bodyPr wrap="square">
            <a:spAutoFit/>
          </a:bodyPr>
          <a:lstStyle>
            <a:defPPr>
              <a:defRPr lang="ar-SA"/>
            </a:defPPr>
            <a:lvl1pPr algn="ct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r>
              <a:rPr lang="ar-SA" dirty="0"/>
              <a:t>البرامج والأنشطة المقدمة تلبي احتياج المستفيدين.</a:t>
            </a:r>
            <a:endParaRPr lang="en-AU" dirty="0"/>
          </a:p>
        </p:txBody>
      </p:sp>
      <p:sp>
        <p:nvSpPr>
          <p:cNvPr id="22" name="مربع نص 21">
            <a:extLst>
              <a:ext uri="{FF2B5EF4-FFF2-40B4-BE49-F238E27FC236}">
                <a16:creationId xmlns:a16="http://schemas.microsoft.com/office/drawing/2014/main" id="{0CE21F7E-27AE-41B9-4717-7DC73DCE3C94}"/>
              </a:ext>
            </a:extLst>
          </p:cNvPr>
          <p:cNvSpPr txBox="1"/>
          <p:nvPr/>
        </p:nvSpPr>
        <p:spPr>
          <a:xfrm>
            <a:off x="5819902" y="4899458"/>
            <a:ext cx="2554372" cy="387798"/>
          </a:xfrm>
          <a:prstGeom prst="rect">
            <a:avLst/>
          </a:prstGeom>
          <a:noFill/>
        </p:spPr>
        <p:txBody>
          <a:bodyPr wrap="square">
            <a:spAutoFit/>
          </a:bodyPr>
          <a:lstStyle>
            <a:defPPr>
              <a:defRPr lang="ar-SA"/>
            </a:defPPr>
            <a:lvl1pPr algn="ct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r>
              <a:rPr lang="ar-SA" dirty="0"/>
              <a:t>مستوى الرضا العام عن الجمعية.</a:t>
            </a:r>
            <a:endParaRPr lang="en-AU" dirty="0"/>
          </a:p>
        </p:txBody>
      </p:sp>
      <p:sp>
        <p:nvSpPr>
          <p:cNvPr id="27" name="مستطيل 26">
            <a:extLst>
              <a:ext uri="{FF2B5EF4-FFF2-40B4-BE49-F238E27FC236}">
                <a16:creationId xmlns:a16="http://schemas.microsoft.com/office/drawing/2014/main" id="{F14D6FD6-AB33-0C09-89D5-568571EE6E1F}"/>
              </a:ext>
            </a:extLst>
          </p:cNvPr>
          <p:cNvSpPr/>
          <p:nvPr/>
        </p:nvSpPr>
        <p:spPr>
          <a:xfrm>
            <a:off x="9542566" y="5827495"/>
            <a:ext cx="114794" cy="1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ربع نص 27">
            <a:extLst>
              <a:ext uri="{FF2B5EF4-FFF2-40B4-BE49-F238E27FC236}">
                <a16:creationId xmlns:a16="http://schemas.microsoft.com/office/drawing/2014/main" id="{B0E793A0-F49A-0797-C650-153D4C963DE6}"/>
              </a:ext>
            </a:extLst>
          </p:cNvPr>
          <p:cNvSpPr txBox="1"/>
          <p:nvPr/>
        </p:nvSpPr>
        <p:spPr>
          <a:xfrm>
            <a:off x="8752408" y="5710658"/>
            <a:ext cx="790158" cy="830997"/>
          </a:xfrm>
          <a:prstGeom prst="rect">
            <a:avLst/>
          </a:prstGeom>
          <a:noFill/>
        </p:spPr>
        <p:txBody>
          <a:bodyPr wrap="square">
            <a:spAutoFit/>
          </a:bodyPr>
          <a:lstStyle>
            <a:defPPr>
              <a:defRPr lang="ar-SA"/>
            </a:defPPr>
            <a:lvl1pPr>
              <a:lnSpc>
                <a:spcPct val="120000"/>
              </a:lnSpc>
              <a:defRPr sz="1800">
                <a:solidFill>
                  <a:srgbClr val="F59A49"/>
                </a:solidFill>
                <a:latin typeface="Ara Hamah Homs" panose="00000500000000000000" pitchFamily="2" charset="-78"/>
                <a:cs typeface="Ara Hamah Homs" panose="00000500000000000000" pitchFamily="2" charset="-78"/>
              </a:defRPr>
            </a:lvl1pPr>
          </a:lstStyle>
          <a:p>
            <a:r>
              <a:rPr lang="ar-SA" sz="1000" dirty="0">
                <a:solidFill>
                  <a:schemeClr val="tx1">
                    <a:lumMod val="85000"/>
                    <a:lumOff val="15000"/>
                  </a:schemeClr>
                </a:solidFill>
              </a:rPr>
              <a:t>مرضي بشدة.</a:t>
            </a:r>
            <a:endParaRPr lang="en-US" sz="1000" dirty="0">
              <a:solidFill>
                <a:schemeClr val="tx1">
                  <a:lumMod val="85000"/>
                  <a:lumOff val="15000"/>
                </a:schemeClr>
              </a:solidFill>
            </a:endParaRPr>
          </a:p>
          <a:p>
            <a:r>
              <a:rPr lang="ar-SA" sz="1000" dirty="0">
                <a:solidFill>
                  <a:schemeClr val="tx1">
                    <a:lumMod val="85000"/>
                    <a:lumOff val="15000"/>
                  </a:schemeClr>
                </a:solidFill>
              </a:rPr>
              <a:t>مرضي.</a:t>
            </a:r>
          </a:p>
          <a:p>
            <a:r>
              <a:rPr lang="ar-SA" sz="1000" dirty="0">
                <a:solidFill>
                  <a:schemeClr val="tx1">
                    <a:lumMod val="85000"/>
                    <a:lumOff val="15000"/>
                  </a:schemeClr>
                </a:solidFill>
              </a:rPr>
              <a:t>محايد.</a:t>
            </a:r>
          </a:p>
          <a:p>
            <a:r>
              <a:rPr lang="ar-SA" sz="1000" dirty="0">
                <a:solidFill>
                  <a:schemeClr val="tx1">
                    <a:lumMod val="85000"/>
                    <a:lumOff val="15000"/>
                  </a:schemeClr>
                </a:solidFill>
              </a:rPr>
              <a:t>غير مرضي.</a:t>
            </a:r>
          </a:p>
        </p:txBody>
      </p:sp>
      <p:sp>
        <p:nvSpPr>
          <p:cNvPr id="29" name="مستطيل 28">
            <a:extLst>
              <a:ext uri="{FF2B5EF4-FFF2-40B4-BE49-F238E27FC236}">
                <a16:creationId xmlns:a16="http://schemas.microsoft.com/office/drawing/2014/main" id="{CF09F9A3-B006-0183-DF0F-F964D6BF469D}"/>
              </a:ext>
            </a:extLst>
          </p:cNvPr>
          <p:cNvSpPr/>
          <p:nvPr/>
        </p:nvSpPr>
        <p:spPr>
          <a:xfrm>
            <a:off x="9542566" y="5996299"/>
            <a:ext cx="114794" cy="10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ستطيل 29">
            <a:extLst>
              <a:ext uri="{FF2B5EF4-FFF2-40B4-BE49-F238E27FC236}">
                <a16:creationId xmlns:a16="http://schemas.microsoft.com/office/drawing/2014/main" id="{FE4268B4-5423-B8B4-630C-CB25233EB0D6}"/>
              </a:ext>
            </a:extLst>
          </p:cNvPr>
          <p:cNvSpPr/>
          <p:nvPr/>
        </p:nvSpPr>
        <p:spPr>
          <a:xfrm>
            <a:off x="9542566" y="6165103"/>
            <a:ext cx="114794" cy="108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3E1866F5-AE8C-E3C2-C4EF-F1C5A45C5E47}"/>
              </a:ext>
            </a:extLst>
          </p:cNvPr>
          <p:cNvSpPr/>
          <p:nvPr/>
        </p:nvSpPr>
        <p:spPr>
          <a:xfrm>
            <a:off x="9542566" y="6333906"/>
            <a:ext cx="114794" cy="108000"/>
          </a:xfrm>
          <a:prstGeom prst="rect">
            <a:avLst/>
          </a:prstGeom>
          <a:solidFill>
            <a:srgbClr val="FFF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30661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نتائج قياس الرضا</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14</a:t>
            </a:fld>
            <a:endParaRPr lang="ar-SA" sz="1600" dirty="0">
              <a:solidFill>
                <a:schemeClr val="bg1"/>
              </a:solidFill>
              <a:latin typeface="Ara Hamah Homs" panose="00000500000000000000" pitchFamily="2" charset="-78"/>
              <a:cs typeface="Ara Hamah Homs" panose="00000500000000000000" pitchFamily="2" charset="-78"/>
            </a:endParaRPr>
          </a:p>
        </p:txBody>
      </p:sp>
      <p:graphicFrame>
        <p:nvGraphicFramePr>
          <p:cNvPr id="6" name="مخطط 5">
            <a:extLst>
              <a:ext uri="{FF2B5EF4-FFF2-40B4-BE49-F238E27FC236}">
                <a16:creationId xmlns:a16="http://schemas.microsoft.com/office/drawing/2014/main" id="{24FEFA1F-99B7-495D-F227-9B8684E7D03E}"/>
              </a:ext>
            </a:extLst>
          </p:cNvPr>
          <p:cNvGraphicFramePr>
            <a:graphicFrameLocks/>
          </p:cNvGraphicFramePr>
          <p:nvPr>
            <p:extLst>
              <p:ext uri="{D42A27DB-BD31-4B8C-83A1-F6EECF244321}">
                <p14:modId xmlns:p14="http://schemas.microsoft.com/office/powerpoint/2010/main" val="2631526012"/>
              </p:ext>
            </p:extLst>
          </p:nvPr>
        </p:nvGraphicFramePr>
        <p:xfrm>
          <a:off x="5840519" y="2943647"/>
          <a:ext cx="2311937" cy="1872208"/>
        </p:xfrm>
        <a:graphic>
          <a:graphicData uri="http://schemas.openxmlformats.org/drawingml/2006/chart">
            <c:chart xmlns:c="http://schemas.openxmlformats.org/drawingml/2006/chart" xmlns:r="http://schemas.openxmlformats.org/officeDocument/2006/relationships" r:id="rId4"/>
          </a:graphicData>
        </a:graphic>
      </p:graphicFrame>
      <p:sp>
        <p:nvSpPr>
          <p:cNvPr id="10" name="مربع نص 9">
            <a:extLst>
              <a:ext uri="{FF2B5EF4-FFF2-40B4-BE49-F238E27FC236}">
                <a16:creationId xmlns:a16="http://schemas.microsoft.com/office/drawing/2014/main" id="{AB12B8A1-D040-0784-2775-D9EFB5925E56}"/>
              </a:ext>
            </a:extLst>
          </p:cNvPr>
          <p:cNvSpPr txBox="1"/>
          <p:nvPr/>
        </p:nvSpPr>
        <p:spPr>
          <a:xfrm>
            <a:off x="2271688" y="4819950"/>
            <a:ext cx="2234060" cy="683264"/>
          </a:xfrm>
          <a:prstGeom prst="rect">
            <a:avLst/>
          </a:prstGeom>
          <a:noFill/>
        </p:spPr>
        <p:txBody>
          <a:bodyPr wrap="square">
            <a:spAutoFit/>
          </a:bodyPr>
          <a:lstStyle>
            <a:defPPr>
              <a:defRPr lang="ar-SA"/>
            </a:defPPr>
            <a:lvl1pPr algn="ct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r>
              <a:rPr lang="ar-SA" dirty="0"/>
              <a:t>سرعة تقديم وتنفيذ الخدمة من قبل فريق الجمعية.</a:t>
            </a:r>
          </a:p>
        </p:txBody>
      </p:sp>
      <p:graphicFrame>
        <p:nvGraphicFramePr>
          <p:cNvPr id="12" name="مخطط 11">
            <a:extLst>
              <a:ext uri="{FF2B5EF4-FFF2-40B4-BE49-F238E27FC236}">
                <a16:creationId xmlns:a16="http://schemas.microsoft.com/office/drawing/2014/main" id="{650A279B-04A8-93DB-391F-CC16339B252D}"/>
              </a:ext>
            </a:extLst>
          </p:cNvPr>
          <p:cNvGraphicFramePr>
            <a:graphicFrameLocks/>
          </p:cNvGraphicFramePr>
          <p:nvPr>
            <p:extLst>
              <p:ext uri="{D42A27DB-BD31-4B8C-83A1-F6EECF244321}">
                <p14:modId xmlns:p14="http://schemas.microsoft.com/office/powerpoint/2010/main" val="419081108"/>
              </p:ext>
            </p:extLst>
          </p:nvPr>
        </p:nvGraphicFramePr>
        <p:xfrm>
          <a:off x="2193811" y="2782809"/>
          <a:ext cx="2311937"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21" name="مستطيل 20">
            <a:extLst>
              <a:ext uri="{FF2B5EF4-FFF2-40B4-BE49-F238E27FC236}">
                <a16:creationId xmlns:a16="http://schemas.microsoft.com/office/drawing/2014/main" id="{08CFB9C6-D958-68C4-B15C-6BDB9D364F33}"/>
              </a:ext>
            </a:extLst>
          </p:cNvPr>
          <p:cNvSpPr/>
          <p:nvPr/>
        </p:nvSpPr>
        <p:spPr>
          <a:xfrm>
            <a:off x="9542566" y="5827495"/>
            <a:ext cx="114794" cy="1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ربع نص 22">
            <a:extLst>
              <a:ext uri="{FF2B5EF4-FFF2-40B4-BE49-F238E27FC236}">
                <a16:creationId xmlns:a16="http://schemas.microsoft.com/office/drawing/2014/main" id="{5BD29969-1673-96EE-B9D8-92636DF6C5B3}"/>
              </a:ext>
            </a:extLst>
          </p:cNvPr>
          <p:cNvSpPr txBox="1"/>
          <p:nvPr/>
        </p:nvSpPr>
        <p:spPr>
          <a:xfrm>
            <a:off x="8752408" y="5710658"/>
            <a:ext cx="790158" cy="830997"/>
          </a:xfrm>
          <a:prstGeom prst="rect">
            <a:avLst/>
          </a:prstGeom>
          <a:noFill/>
        </p:spPr>
        <p:txBody>
          <a:bodyPr wrap="square">
            <a:spAutoFit/>
          </a:bodyPr>
          <a:lstStyle>
            <a:defPPr>
              <a:defRPr lang="ar-SA"/>
            </a:defPPr>
            <a:lvl1pPr>
              <a:lnSpc>
                <a:spcPct val="120000"/>
              </a:lnSpc>
              <a:defRPr sz="1800">
                <a:solidFill>
                  <a:srgbClr val="F59A49"/>
                </a:solidFill>
                <a:latin typeface="Ara Hamah Homs" panose="00000500000000000000" pitchFamily="2" charset="-78"/>
                <a:cs typeface="Ara Hamah Homs" panose="00000500000000000000" pitchFamily="2" charset="-78"/>
              </a:defRPr>
            </a:lvl1pPr>
          </a:lstStyle>
          <a:p>
            <a:r>
              <a:rPr lang="ar-SA" sz="1000" dirty="0">
                <a:solidFill>
                  <a:schemeClr val="tx1">
                    <a:lumMod val="85000"/>
                    <a:lumOff val="15000"/>
                  </a:schemeClr>
                </a:solidFill>
              </a:rPr>
              <a:t>مرضي بشدة.</a:t>
            </a:r>
            <a:endParaRPr lang="en-US" sz="1000" dirty="0">
              <a:solidFill>
                <a:schemeClr val="tx1">
                  <a:lumMod val="85000"/>
                  <a:lumOff val="15000"/>
                </a:schemeClr>
              </a:solidFill>
            </a:endParaRPr>
          </a:p>
          <a:p>
            <a:r>
              <a:rPr lang="ar-SA" sz="1000" dirty="0">
                <a:solidFill>
                  <a:schemeClr val="tx1">
                    <a:lumMod val="85000"/>
                    <a:lumOff val="15000"/>
                  </a:schemeClr>
                </a:solidFill>
              </a:rPr>
              <a:t>مرضي.</a:t>
            </a:r>
          </a:p>
          <a:p>
            <a:r>
              <a:rPr lang="ar-SA" sz="1000" dirty="0">
                <a:solidFill>
                  <a:schemeClr val="tx1">
                    <a:lumMod val="85000"/>
                    <a:lumOff val="15000"/>
                  </a:schemeClr>
                </a:solidFill>
              </a:rPr>
              <a:t>محايد.</a:t>
            </a:r>
          </a:p>
          <a:p>
            <a:r>
              <a:rPr lang="ar-SA" sz="1000" dirty="0">
                <a:solidFill>
                  <a:schemeClr val="tx1">
                    <a:lumMod val="85000"/>
                    <a:lumOff val="15000"/>
                  </a:schemeClr>
                </a:solidFill>
              </a:rPr>
              <a:t>غير مرضي.</a:t>
            </a:r>
          </a:p>
        </p:txBody>
      </p:sp>
      <p:sp>
        <p:nvSpPr>
          <p:cNvPr id="26" name="مستطيل 25">
            <a:extLst>
              <a:ext uri="{FF2B5EF4-FFF2-40B4-BE49-F238E27FC236}">
                <a16:creationId xmlns:a16="http://schemas.microsoft.com/office/drawing/2014/main" id="{23DC63F5-7B47-987E-0943-640BFF4F699A}"/>
              </a:ext>
            </a:extLst>
          </p:cNvPr>
          <p:cNvSpPr/>
          <p:nvPr/>
        </p:nvSpPr>
        <p:spPr>
          <a:xfrm>
            <a:off x="9542566" y="5996299"/>
            <a:ext cx="114794" cy="10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2702E65C-6ABD-68E5-CD16-5914A8F9C9F8}"/>
              </a:ext>
            </a:extLst>
          </p:cNvPr>
          <p:cNvSpPr/>
          <p:nvPr/>
        </p:nvSpPr>
        <p:spPr>
          <a:xfrm>
            <a:off x="9542566" y="6165103"/>
            <a:ext cx="114794" cy="108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C0612D96-61C9-6114-6F20-A1B6D794A4A8}"/>
              </a:ext>
            </a:extLst>
          </p:cNvPr>
          <p:cNvSpPr/>
          <p:nvPr/>
        </p:nvSpPr>
        <p:spPr>
          <a:xfrm>
            <a:off x="9542566" y="6333906"/>
            <a:ext cx="114794" cy="108000"/>
          </a:xfrm>
          <a:prstGeom prst="rect">
            <a:avLst/>
          </a:prstGeom>
          <a:solidFill>
            <a:srgbClr val="FFF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ربع نص 28">
            <a:extLst>
              <a:ext uri="{FF2B5EF4-FFF2-40B4-BE49-F238E27FC236}">
                <a16:creationId xmlns:a16="http://schemas.microsoft.com/office/drawing/2014/main" id="{A2A49958-7EF7-ABC3-0A0B-CAD31D10ABBD}"/>
              </a:ext>
            </a:extLst>
          </p:cNvPr>
          <p:cNvSpPr txBox="1"/>
          <p:nvPr/>
        </p:nvSpPr>
        <p:spPr>
          <a:xfrm>
            <a:off x="5835772" y="4815855"/>
            <a:ext cx="2311937" cy="683264"/>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lgn="ctr"/>
            <a:r>
              <a:rPr lang="ar-SA" dirty="0"/>
              <a:t>الخدمات التي تقدمها الجمعية ذات جودة عالية.</a:t>
            </a:r>
          </a:p>
        </p:txBody>
      </p:sp>
    </p:spTree>
    <p:extLst>
      <p:ext uri="{BB962C8B-B14F-4D97-AF65-F5344CB8AC3E}">
        <p14:creationId xmlns:p14="http://schemas.microsoft.com/office/powerpoint/2010/main" val="409066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نتائج قياس الرضا</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15</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5749921" y="4742270"/>
            <a:ext cx="2844302" cy="683264"/>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lgn="ctr"/>
            <a:r>
              <a:rPr lang="ar-SA" dirty="0"/>
              <a:t>الجمعية تمنح الخدمات لكافة فئات المجتمع على اختلاف مواقعهم.</a:t>
            </a:r>
          </a:p>
        </p:txBody>
      </p:sp>
      <p:graphicFrame>
        <p:nvGraphicFramePr>
          <p:cNvPr id="9" name="مخطط 8">
            <a:extLst>
              <a:ext uri="{FF2B5EF4-FFF2-40B4-BE49-F238E27FC236}">
                <a16:creationId xmlns:a16="http://schemas.microsoft.com/office/drawing/2014/main" id="{8BFE8B8F-3F70-7E36-C1E1-ACE343DC93B1}"/>
              </a:ext>
            </a:extLst>
          </p:cNvPr>
          <p:cNvGraphicFramePr>
            <a:graphicFrameLocks/>
          </p:cNvGraphicFramePr>
          <p:nvPr>
            <p:extLst>
              <p:ext uri="{D42A27DB-BD31-4B8C-83A1-F6EECF244321}">
                <p14:modId xmlns:p14="http://schemas.microsoft.com/office/powerpoint/2010/main" val="1496225911"/>
              </p:ext>
            </p:extLst>
          </p:nvPr>
        </p:nvGraphicFramePr>
        <p:xfrm>
          <a:off x="5872088" y="2870062"/>
          <a:ext cx="2311937" cy="1872208"/>
        </p:xfrm>
        <a:graphic>
          <a:graphicData uri="http://schemas.openxmlformats.org/drawingml/2006/chart">
            <c:chart xmlns:c="http://schemas.openxmlformats.org/drawingml/2006/chart" xmlns:r="http://schemas.openxmlformats.org/officeDocument/2006/relationships" r:id="rId4"/>
          </a:graphicData>
        </a:graphic>
      </p:graphicFrame>
      <p:sp>
        <p:nvSpPr>
          <p:cNvPr id="14" name="مربع نص 13">
            <a:extLst>
              <a:ext uri="{FF2B5EF4-FFF2-40B4-BE49-F238E27FC236}">
                <a16:creationId xmlns:a16="http://schemas.microsoft.com/office/drawing/2014/main" id="{A4C108A1-3B4A-3C0A-F276-E663F983CA69}"/>
              </a:ext>
            </a:extLst>
          </p:cNvPr>
          <p:cNvSpPr txBox="1"/>
          <p:nvPr/>
        </p:nvSpPr>
        <p:spPr>
          <a:xfrm>
            <a:off x="1479601" y="4742270"/>
            <a:ext cx="3207568" cy="683264"/>
          </a:xfrm>
          <a:prstGeom prst="rect">
            <a:avLst/>
          </a:prstGeom>
          <a:noFill/>
        </p:spPr>
        <p:txBody>
          <a:bodyPr wrap="square">
            <a:spAutoFit/>
          </a:bodyPr>
          <a:lstStyle>
            <a:defPPr>
              <a:defRPr lang="ar-SA"/>
            </a:defPPr>
            <a:lvl1pPr>
              <a:lnSpc>
                <a:spcPct val="120000"/>
              </a:lnSpc>
              <a:defRPr sz="1800">
                <a:solidFill>
                  <a:srgbClr val="F59A49"/>
                </a:solidFill>
                <a:latin typeface="Ara Hamah Homs" panose="00000500000000000000" pitchFamily="2" charset="-78"/>
                <a:cs typeface="Ara Hamah Homs" panose="00000500000000000000" pitchFamily="2" charset="-78"/>
              </a:defRPr>
            </a:lvl1pPr>
          </a:lstStyle>
          <a:p>
            <a:r>
              <a:rPr lang="ar-SA" sz="1600" dirty="0">
                <a:solidFill>
                  <a:schemeClr val="tx1">
                    <a:lumMod val="50000"/>
                    <a:lumOff val="50000"/>
                  </a:schemeClr>
                </a:solidFill>
              </a:rPr>
              <a:t>لدي معرفة بوسائل التواصل مع الجمعية في حالة رغبتي بتقديم اقتراح أو شكوى او استفسار.</a:t>
            </a:r>
          </a:p>
        </p:txBody>
      </p:sp>
      <p:graphicFrame>
        <p:nvGraphicFramePr>
          <p:cNvPr id="16" name="مخطط 15">
            <a:extLst>
              <a:ext uri="{FF2B5EF4-FFF2-40B4-BE49-F238E27FC236}">
                <a16:creationId xmlns:a16="http://schemas.microsoft.com/office/drawing/2014/main" id="{AA3CFFC3-605F-4E47-BC30-B4DD0321B145}"/>
              </a:ext>
            </a:extLst>
          </p:cNvPr>
          <p:cNvGraphicFramePr>
            <a:graphicFrameLocks/>
          </p:cNvGraphicFramePr>
          <p:nvPr>
            <p:extLst>
              <p:ext uri="{D42A27DB-BD31-4B8C-83A1-F6EECF244321}">
                <p14:modId xmlns:p14="http://schemas.microsoft.com/office/powerpoint/2010/main" val="2234530059"/>
              </p:ext>
            </p:extLst>
          </p:nvPr>
        </p:nvGraphicFramePr>
        <p:xfrm>
          <a:off x="1479600" y="2543276"/>
          <a:ext cx="3207569" cy="2418044"/>
        </p:xfrm>
        <a:graphic>
          <a:graphicData uri="http://schemas.openxmlformats.org/drawingml/2006/chart">
            <c:chart xmlns:c="http://schemas.openxmlformats.org/drawingml/2006/chart" xmlns:r="http://schemas.openxmlformats.org/officeDocument/2006/relationships" r:id="rId5"/>
          </a:graphicData>
        </a:graphic>
      </p:graphicFrame>
      <p:sp>
        <p:nvSpPr>
          <p:cNvPr id="22" name="مستطيل 21">
            <a:extLst>
              <a:ext uri="{FF2B5EF4-FFF2-40B4-BE49-F238E27FC236}">
                <a16:creationId xmlns:a16="http://schemas.microsoft.com/office/drawing/2014/main" id="{3C32D820-836D-1EC1-0C39-9C59B8E82AD6}"/>
              </a:ext>
            </a:extLst>
          </p:cNvPr>
          <p:cNvSpPr/>
          <p:nvPr/>
        </p:nvSpPr>
        <p:spPr>
          <a:xfrm>
            <a:off x="9542566" y="5827495"/>
            <a:ext cx="114794" cy="1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ربع نص 22">
            <a:extLst>
              <a:ext uri="{FF2B5EF4-FFF2-40B4-BE49-F238E27FC236}">
                <a16:creationId xmlns:a16="http://schemas.microsoft.com/office/drawing/2014/main" id="{1FC258E0-86D2-B816-6165-1BC198182838}"/>
              </a:ext>
            </a:extLst>
          </p:cNvPr>
          <p:cNvSpPr txBox="1"/>
          <p:nvPr/>
        </p:nvSpPr>
        <p:spPr>
          <a:xfrm>
            <a:off x="8752408" y="5710658"/>
            <a:ext cx="790158" cy="830997"/>
          </a:xfrm>
          <a:prstGeom prst="rect">
            <a:avLst/>
          </a:prstGeom>
          <a:noFill/>
        </p:spPr>
        <p:txBody>
          <a:bodyPr wrap="square">
            <a:spAutoFit/>
          </a:bodyPr>
          <a:lstStyle>
            <a:defPPr>
              <a:defRPr lang="ar-SA"/>
            </a:defPPr>
            <a:lvl1pPr>
              <a:lnSpc>
                <a:spcPct val="120000"/>
              </a:lnSpc>
              <a:defRPr sz="1800">
                <a:solidFill>
                  <a:srgbClr val="F59A49"/>
                </a:solidFill>
                <a:latin typeface="Ara Hamah Homs" panose="00000500000000000000" pitchFamily="2" charset="-78"/>
                <a:cs typeface="Ara Hamah Homs" panose="00000500000000000000" pitchFamily="2" charset="-78"/>
              </a:defRPr>
            </a:lvl1pPr>
          </a:lstStyle>
          <a:p>
            <a:r>
              <a:rPr lang="ar-SA" sz="1000" dirty="0">
                <a:solidFill>
                  <a:schemeClr val="tx1">
                    <a:lumMod val="85000"/>
                    <a:lumOff val="15000"/>
                  </a:schemeClr>
                </a:solidFill>
              </a:rPr>
              <a:t>مرضي بشدة.</a:t>
            </a:r>
            <a:endParaRPr lang="en-US" sz="1000" dirty="0">
              <a:solidFill>
                <a:schemeClr val="tx1">
                  <a:lumMod val="85000"/>
                  <a:lumOff val="15000"/>
                </a:schemeClr>
              </a:solidFill>
            </a:endParaRPr>
          </a:p>
          <a:p>
            <a:r>
              <a:rPr lang="ar-SA" sz="1000" dirty="0">
                <a:solidFill>
                  <a:schemeClr val="tx1">
                    <a:lumMod val="85000"/>
                    <a:lumOff val="15000"/>
                  </a:schemeClr>
                </a:solidFill>
              </a:rPr>
              <a:t>مرضي.</a:t>
            </a:r>
          </a:p>
          <a:p>
            <a:r>
              <a:rPr lang="ar-SA" sz="1000" dirty="0">
                <a:solidFill>
                  <a:schemeClr val="tx1">
                    <a:lumMod val="85000"/>
                    <a:lumOff val="15000"/>
                  </a:schemeClr>
                </a:solidFill>
              </a:rPr>
              <a:t>محايد.</a:t>
            </a:r>
          </a:p>
          <a:p>
            <a:r>
              <a:rPr lang="ar-SA" sz="1000" dirty="0">
                <a:solidFill>
                  <a:schemeClr val="tx1">
                    <a:lumMod val="85000"/>
                    <a:lumOff val="15000"/>
                  </a:schemeClr>
                </a:solidFill>
              </a:rPr>
              <a:t>غير مرضي.</a:t>
            </a:r>
          </a:p>
        </p:txBody>
      </p:sp>
      <p:sp>
        <p:nvSpPr>
          <p:cNvPr id="26" name="مستطيل 25">
            <a:extLst>
              <a:ext uri="{FF2B5EF4-FFF2-40B4-BE49-F238E27FC236}">
                <a16:creationId xmlns:a16="http://schemas.microsoft.com/office/drawing/2014/main" id="{CCB0CF13-17A5-3E7F-925B-3DA66F769022}"/>
              </a:ext>
            </a:extLst>
          </p:cNvPr>
          <p:cNvSpPr/>
          <p:nvPr/>
        </p:nvSpPr>
        <p:spPr>
          <a:xfrm>
            <a:off x="9542566" y="5996299"/>
            <a:ext cx="114794" cy="10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6D783B1E-E297-1085-A77A-AB3969D4191C}"/>
              </a:ext>
            </a:extLst>
          </p:cNvPr>
          <p:cNvSpPr/>
          <p:nvPr/>
        </p:nvSpPr>
        <p:spPr>
          <a:xfrm>
            <a:off x="9542566" y="6165103"/>
            <a:ext cx="114794" cy="108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D6A71516-A29B-339F-9543-A1BCC47EF7AF}"/>
              </a:ext>
            </a:extLst>
          </p:cNvPr>
          <p:cNvSpPr/>
          <p:nvPr/>
        </p:nvSpPr>
        <p:spPr>
          <a:xfrm>
            <a:off x="9542566" y="6333906"/>
            <a:ext cx="114794" cy="108000"/>
          </a:xfrm>
          <a:prstGeom prst="rect">
            <a:avLst/>
          </a:prstGeom>
          <a:solidFill>
            <a:srgbClr val="FFF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7391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1D1153C2-867D-9062-26A9-806F71B93E08}"/>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A087EF24-C991-3E4D-E2F7-1E8ABFCBF990}"/>
              </a:ext>
            </a:extLst>
          </p:cNvPr>
          <p:cNvSpPr txBox="1"/>
          <p:nvPr/>
        </p:nvSpPr>
        <p:spPr>
          <a:xfrm>
            <a:off x="1839640" y="3087663"/>
            <a:ext cx="6480720" cy="122559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4800" b="0" dirty="0">
                <a:solidFill>
                  <a:schemeClr val="bg1"/>
                </a:solidFill>
                <a:latin typeface="Ara Hamah Homs" panose="00000500000000000000" pitchFamily="2" charset="-78"/>
                <a:cs typeface="Ara Hamah Homs" panose="00000500000000000000" pitchFamily="2" charset="-78"/>
              </a:rPr>
              <a:t>تحليل نتائج الاستبيان </a:t>
            </a:r>
            <a:endParaRPr lang="en-GB" sz="4800" b="0" dirty="0">
              <a:solidFill>
                <a:schemeClr val="bg1"/>
              </a:solidFill>
              <a:latin typeface="Ara Hamah Homs" panose="00000500000000000000" pitchFamily="2" charset="-78"/>
              <a:cs typeface="Ara Hamah Homs" panose="00000500000000000000" pitchFamily="2" charset="-78"/>
            </a:endParaRPr>
          </a:p>
        </p:txBody>
      </p:sp>
      <p:pic>
        <p:nvPicPr>
          <p:cNvPr id="4" name="صورة 3">
            <a:extLst>
              <a:ext uri="{FF2B5EF4-FFF2-40B4-BE49-F238E27FC236}">
                <a16:creationId xmlns:a16="http://schemas.microsoft.com/office/drawing/2014/main" id="{FFEE66A9-95F9-6A8A-0724-46BF4D2D1348}"/>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283463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تحليل نتائج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17</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94166"/>
            <a:ext cx="8532934" cy="2798202"/>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مستوى الرضا العام عن الجمعية:</a:t>
            </a:r>
          </a:p>
          <a:p>
            <a:r>
              <a:rPr lang="ar-SA" sz="1800" dirty="0"/>
              <a:t>نلاحظ أن النسبة الأعلى من المستجيبين عن الرضا العام عن الجمعية هي 90%.</a:t>
            </a:r>
          </a:p>
          <a:p>
            <a:endParaRPr lang="ar-SA" sz="1800" dirty="0"/>
          </a:p>
          <a:p>
            <a:pPr>
              <a:spcBef>
                <a:spcPct val="0"/>
              </a:spcBef>
            </a:pPr>
            <a:r>
              <a:rPr lang="ar-SA" sz="2000" dirty="0">
                <a:solidFill>
                  <a:srgbClr val="F59A49"/>
                </a:solidFill>
                <a:ea typeface="+mj-ea"/>
              </a:rPr>
              <a:t>البرامج والأنشطة المقدمة تلبي احتياج المستفيدين.</a:t>
            </a:r>
            <a:endParaRPr lang="en-AU" sz="2000" dirty="0">
              <a:solidFill>
                <a:srgbClr val="F59A49"/>
              </a:solidFill>
              <a:ea typeface="+mj-ea"/>
            </a:endParaRPr>
          </a:p>
          <a:p>
            <a:r>
              <a:rPr lang="ar-SA" sz="1800" dirty="0"/>
              <a:t>نلاحظ أن النسبة الأعلى من المستجيبين بالرضى التام عن  البرامج والأنشطة المقدمة من الجمعية هي 94%.</a:t>
            </a:r>
          </a:p>
          <a:p>
            <a:endParaRPr lang="en-US" sz="1800" dirty="0"/>
          </a:p>
          <a:p>
            <a:endParaRPr lang="en-AU"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96424" y="402376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99159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تحليل نتائج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18</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94166"/>
            <a:ext cx="8532934" cy="2160591"/>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الجمعية تمنح الخدمات لكافة فئات المجتمع على اختلاف مواقعهم.</a:t>
            </a:r>
          </a:p>
          <a:p>
            <a:r>
              <a:rPr lang="ar-SA" sz="1800" dirty="0"/>
              <a:t>نلاحظ أن النسبة الأعلى من المستجيبين بالرضى التام عن تقديم الخدمات لكافة الفئات باختلاف مواقعهم هي 88%.</a:t>
            </a:r>
          </a:p>
          <a:p>
            <a:r>
              <a:rPr lang="ar-SA" sz="1800" dirty="0"/>
              <a:t> </a:t>
            </a:r>
            <a:r>
              <a:rPr lang="ar-SA" sz="2000" dirty="0">
                <a:solidFill>
                  <a:srgbClr val="F59A49"/>
                </a:solidFill>
                <a:ea typeface="+mj-ea"/>
              </a:rPr>
              <a:t>سرعة تقديم وتنفيذ الخدمة من قبل فريق الجمعية.</a:t>
            </a:r>
          </a:p>
          <a:p>
            <a:r>
              <a:rPr lang="ar-SA" sz="1800" dirty="0"/>
              <a:t>نلاحظ أن النسبة الأعلى من المستجيبين بالرضى التام عن سرعة تقديم وتنفيذ الخدمة من قبل فريق الجمعية هي 86%.</a:t>
            </a:r>
            <a:endParaRPr lang="en-US" sz="1800" dirty="0"/>
          </a:p>
          <a:p>
            <a:endParaRPr lang="en-AU"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89255" y="4273110"/>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64873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تحليل نتائج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smtClean="0">
                <a:solidFill>
                  <a:schemeClr val="bg1"/>
                </a:solidFill>
                <a:latin typeface="Ara Hamah Homs" panose="00000500000000000000" pitchFamily="2" charset="-78"/>
                <a:cs typeface="Ara Hamah Homs" panose="00000500000000000000" pitchFamily="2" charset="-78"/>
              </a:rPr>
              <a:pPr algn="ctr"/>
              <a:t>19</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58817"/>
            <a:ext cx="8532934" cy="2197525"/>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الخدمات التي تقدمها الجمعية ذات جودة عالية.</a:t>
            </a:r>
          </a:p>
          <a:p>
            <a:r>
              <a:rPr lang="ar-SA" sz="1800" dirty="0"/>
              <a:t>نلاحظ أن النسبة الأعلى من المستجيبين بالرضى التام عن جودة الخدمات المقدمة من الجمعية هي 86%.</a:t>
            </a:r>
          </a:p>
          <a:p>
            <a:endParaRPr lang="ar-SA" sz="1800" dirty="0"/>
          </a:p>
          <a:p>
            <a:pPr>
              <a:spcBef>
                <a:spcPct val="0"/>
              </a:spcBef>
            </a:pPr>
            <a:r>
              <a:rPr lang="ar-SA" sz="2000" dirty="0">
                <a:solidFill>
                  <a:srgbClr val="F59A49"/>
                </a:solidFill>
                <a:ea typeface="+mj-ea"/>
              </a:rPr>
              <a:t>لدي معرفة بوسائل التواصل مع الجمعية في حالة رغبتي بتقديم اقتراح أو شكوى او استفسار.</a:t>
            </a:r>
          </a:p>
          <a:p>
            <a:r>
              <a:rPr lang="ar-SA" sz="1800" dirty="0"/>
              <a:t>نلاحظ أن النسبة الأعلى من المستجيبين بالرضى التام عن معرفة وسائل التواصل الاجتماعي للجمعية هي 88%.</a:t>
            </a:r>
            <a:endParaRPr lang="en-AU"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96424" y="402376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325229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245E">
            <a:alpha val="76000"/>
          </a:srgbClr>
        </a:solidFill>
        <a:effectLst/>
      </p:bgPr>
    </p:bg>
    <p:spTree>
      <p:nvGrpSpPr>
        <p:cNvPr id="1" name="">
          <a:extLst>
            <a:ext uri="{FF2B5EF4-FFF2-40B4-BE49-F238E27FC236}">
              <a16:creationId xmlns:a16="http://schemas.microsoft.com/office/drawing/2014/main" id="{53C066BC-7882-7B14-0B9E-A19D49F75E7E}"/>
            </a:ext>
          </a:extLst>
        </p:cNvPr>
        <p:cNvGrpSpPr/>
        <p:nvPr/>
      </p:nvGrpSpPr>
      <p:grpSpPr>
        <a:xfrm>
          <a:off x="0" y="0"/>
          <a:ext cx="0" cy="0"/>
          <a:chOff x="0" y="0"/>
          <a:chExt cx="0" cy="0"/>
        </a:xfrm>
      </p:grpSpPr>
      <p:pic>
        <p:nvPicPr>
          <p:cNvPr id="6" name="صورة 5">
            <a:extLst>
              <a:ext uri="{FF2B5EF4-FFF2-40B4-BE49-F238E27FC236}">
                <a16:creationId xmlns:a16="http://schemas.microsoft.com/office/drawing/2014/main" id="{52D148AC-EDDA-4E25-44FB-E1A5CFDFE685}"/>
              </a:ext>
            </a:extLst>
          </p:cNvPr>
          <p:cNvPicPr>
            <a:picLocks noChangeAspect="1"/>
          </p:cNvPicPr>
          <p:nvPr/>
        </p:nvPicPr>
        <p:blipFill>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2" name="مربع نص 1">
            <a:extLst>
              <a:ext uri="{FF2B5EF4-FFF2-40B4-BE49-F238E27FC236}">
                <a16:creationId xmlns:a16="http://schemas.microsoft.com/office/drawing/2014/main" id="{872433B5-F3E9-55AE-2A7A-5C2E3804D938}"/>
              </a:ext>
            </a:extLst>
          </p:cNvPr>
          <p:cNvSpPr txBox="1"/>
          <p:nvPr/>
        </p:nvSpPr>
        <p:spPr>
          <a:xfrm>
            <a:off x="3837858" y="1183030"/>
            <a:ext cx="2484279" cy="72008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F59A49"/>
                </a:solidFill>
                <a:latin typeface="Ara Hamah Homs" panose="00000500000000000000" pitchFamily="2" charset="-78"/>
                <a:cs typeface="Ara Hamah Homs" panose="00000500000000000000" pitchFamily="2" charset="-78"/>
              </a:rPr>
              <a:t>التمهيد</a:t>
            </a:r>
            <a:endParaRPr lang="en-GB" b="0" dirty="0">
              <a:solidFill>
                <a:srgbClr val="F59A49"/>
              </a:solidFill>
              <a:latin typeface="Ara Hamah Homs" panose="00000500000000000000" pitchFamily="2" charset="-78"/>
              <a:cs typeface="Ara Hamah Homs" panose="00000500000000000000" pitchFamily="2" charset="-78"/>
            </a:endParaRPr>
          </a:p>
        </p:txBody>
      </p:sp>
      <p:sp>
        <p:nvSpPr>
          <p:cNvPr id="3" name="Rectangle 1">
            <a:extLst>
              <a:ext uri="{FF2B5EF4-FFF2-40B4-BE49-F238E27FC236}">
                <a16:creationId xmlns:a16="http://schemas.microsoft.com/office/drawing/2014/main" id="{E76E2D59-A6FD-95FC-7907-CDFA278BCAA6}"/>
              </a:ext>
            </a:extLst>
          </p:cNvPr>
          <p:cNvSpPr/>
          <p:nvPr/>
        </p:nvSpPr>
        <p:spPr>
          <a:xfrm>
            <a:off x="867530" y="2151559"/>
            <a:ext cx="8424937" cy="1165210"/>
          </a:xfrm>
          <a:prstGeom prst="rect">
            <a:avLst/>
          </a:prstGeom>
        </p:spPr>
        <p:txBody>
          <a:bodyPr vert="horz" lIns="99103" tIns="49551" rIns="99103" bIns="49551" rtlCol="1" anchor="t">
            <a:noAutofit/>
          </a:bodyPr>
          <a:lstStyle/>
          <a:p>
            <a:pPr algn="ctr">
              <a:lnSpc>
                <a:spcPct val="150000"/>
              </a:lnSpc>
              <a:spcBef>
                <a:spcPct val="20000"/>
              </a:spcBef>
            </a:pPr>
            <a:r>
              <a:rPr lang="ar-SA" altLang="en-US" dirty="0">
                <a:solidFill>
                  <a:schemeClr val="accent3">
                    <a:lumMod val="20000"/>
                    <a:lumOff val="80000"/>
                  </a:schemeClr>
                </a:solidFill>
                <a:latin typeface="Ara Hamah Homs" panose="00000500000000000000" pitchFamily="2" charset="-78"/>
                <a:cs typeface="Ara Hamah Homs" panose="00000500000000000000" pitchFamily="2" charset="-78"/>
              </a:rPr>
              <a:t>"الفاعلية والمسؤولية مفهومان جوهريان نسعى لتطبيقهما؛ فنحن نملك كل العوامل التي تمكننا من تحقيق أهدافنا معا، من خلال المساهمة في بناء وطناً أكثر ازدهارًا يجد فيه كل مواطن ما يتمناه". </a:t>
            </a:r>
            <a:endParaRPr lang="ar-SA" dirty="0">
              <a:solidFill>
                <a:schemeClr val="accent3">
                  <a:lumMod val="20000"/>
                  <a:lumOff val="80000"/>
                </a:schemeClr>
              </a:solidFill>
              <a:latin typeface="Ara Hamah Homs" panose="00000500000000000000" pitchFamily="2" charset="-78"/>
              <a:cs typeface="Ara Hamah Homs" panose="00000500000000000000" pitchFamily="2" charset="-78"/>
            </a:endParaRPr>
          </a:p>
        </p:txBody>
      </p:sp>
      <p:sp>
        <p:nvSpPr>
          <p:cNvPr id="4" name="Rectangle 1">
            <a:extLst>
              <a:ext uri="{FF2B5EF4-FFF2-40B4-BE49-F238E27FC236}">
                <a16:creationId xmlns:a16="http://schemas.microsoft.com/office/drawing/2014/main" id="{D9BEB87F-84EB-834C-AA61-E85920FB4C79}"/>
              </a:ext>
            </a:extLst>
          </p:cNvPr>
          <p:cNvSpPr/>
          <p:nvPr/>
        </p:nvSpPr>
        <p:spPr>
          <a:xfrm>
            <a:off x="867530" y="3015655"/>
            <a:ext cx="8424936" cy="3672408"/>
          </a:xfrm>
          <a:prstGeom prst="rect">
            <a:avLst/>
          </a:prstGeom>
        </p:spPr>
        <p:txBody>
          <a:bodyPr vert="horz" lIns="99103" tIns="49551" rIns="99103" bIns="49551" rtlCol="1" anchor="ctr">
            <a:noAutofit/>
          </a:bodyPr>
          <a:lstStyle/>
          <a:p>
            <a:pPr indent="361950" algn="justLow">
              <a:lnSpc>
                <a:spcPct val="200000"/>
              </a:lnSpc>
              <a:spcBef>
                <a:spcPct val="20000"/>
              </a:spcBef>
            </a:pPr>
            <a:r>
              <a:rPr lang="ar-SA" altLang="en-US" sz="1800" dirty="0">
                <a:solidFill>
                  <a:schemeClr val="bg1"/>
                </a:solidFill>
                <a:latin typeface="Ara Hamah Homs" panose="00000500000000000000" pitchFamily="2" charset="-78"/>
                <a:cs typeface="Ara Hamah Homs" panose="00000500000000000000" pitchFamily="2" charset="-78"/>
              </a:rPr>
              <a:t>إن رؤية المملكة 2030 رؤية ريادية لمجتمع حيوي, واقتصاد مزدهر, ووطن طموح، فحظي القطاع الغير ربحي بنصيب منها؛ فكان تحقيق تنمي أحوال المواطن الاجتماعية والاقتصادية والتنموية من الأهداف التي أوكلت له، ومن هذا المنطلق جعلت جمعية أعمال هذه الرؤية هدفًا يرتكز أساسه على تنمية الأسر؛ وتحويلها من الرعوية إلى الإنتاج؛ لتصبح أسر فعّالة على المستوى الاجتماعي والاقتصادي، من خلال توجيه أعمال الجمعية، ووظائفها في خدمة ،وتنفيذ تلك الرؤية؛ وذلك بشراكات استراتيجية مع القطاعات الثلاث، لرفع مستوى القطاع بشكل عام وجمعية أعمال بشكل خاص،  إضافة إلى المساهمة مع تلك القطاعات في تحقيق أهدافها عن طريق تقديم عدة برامج وخدمات تنموية خاصة للمستفيدين.</a:t>
            </a:r>
            <a:endParaRPr lang="ar-SA" sz="1800" dirty="0">
              <a:solidFill>
                <a:schemeClr val="bg1"/>
              </a:solidFill>
              <a:latin typeface="Ara Hamah Homs" panose="00000500000000000000" pitchFamily="2" charset="-78"/>
              <a:cs typeface="Ara Hamah Homs" panose="00000500000000000000" pitchFamily="2" charset="-78"/>
            </a:endParaRPr>
          </a:p>
        </p:txBody>
      </p:sp>
    </p:spTree>
    <p:extLst>
      <p:ext uri="{BB962C8B-B14F-4D97-AF65-F5344CB8AC3E}">
        <p14:creationId xmlns:p14="http://schemas.microsoft.com/office/powerpoint/2010/main" val="1623501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إحصائية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smtClean="0">
                <a:solidFill>
                  <a:schemeClr val="bg1"/>
                </a:solidFill>
                <a:latin typeface="Ara Hamah Homs" panose="00000500000000000000" pitchFamily="2" charset="-78"/>
                <a:cs typeface="Ara Hamah Homs" panose="00000500000000000000" pitchFamily="2" charset="-78"/>
              </a:rPr>
              <a:pPr algn="ctr"/>
              <a:t>20</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94166"/>
            <a:ext cx="8532934" cy="2197525"/>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عدد البرامج في قياس رضا المستفيدين:</a:t>
            </a:r>
          </a:p>
          <a:p>
            <a:r>
              <a:rPr lang="ar-SA" sz="1800" dirty="0"/>
              <a:t>عدد البرامج التي تم تطبيق عليها القياس خلال الربع الثالث 5 برامج.</a:t>
            </a:r>
          </a:p>
          <a:p>
            <a:pPr>
              <a:spcBef>
                <a:spcPct val="0"/>
              </a:spcBef>
            </a:pPr>
            <a:r>
              <a:rPr lang="ar-SA" sz="2000" dirty="0">
                <a:solidFill>
                  <a:srgbClr val="F59A49"/>
                </a:solidFill>
                <a:ea typeface="+mj-ea"/>
              </a:rPr>
              <a:t>عدد المستفيدين المرسل لهم القياس :</a:t>
            </a:r>
          </a:p>
          <a:p>
            <a:r>
              <a:rPr lang="ar-SA" sz="1800" dirty="0"/>
              <a:t>عدد المستفيدين 600 مستفيد ونسبة المشاركين هي 17.5% .</a:t>
            </a:r>
          </a:p>
          <a:p>
            <a:endParaRPr lang="ar-SA" sz="1800"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96424" y="402376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78364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999431"/>
            <a:ext cx="3690411" cy="873792"/>
          </a:xfrm>
          <a:prstGeom prst="rect">
            <a:avLst/>
          </a:prstGeom>
        </p:spPr>
        <p:txBody>
          <a:bodyPr vert="horz" lIns="99103" tIns="49551" rIns="99103" bIns="49551" rtlCol="1" anchor="ctr">
            <a:normAutofit fontScale="92500" lnSpcReduction="20000"/>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صور لبعض البرامج والأنشطة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1600" dirty="0">
                <a:solidFill>
                  <a:schemeClr val="bg1"/>
                </a:solidFill>
                <a:latin typeface="Ara Hamah Homs" panose="00000500000000000000" pitchFamily="2" charset="-78"/>
                <a:cs typeface="Ara Hamah Homs" panose="00000500000000000000" pitchFamily="2" charset="-78"/>
              </a:rPr>
              <a:t>21</a:t>
            </a:r>
          </a:p>
        </p:txBody>
      </p:sp>
      <p:pic>
        <p:nvPicPr>
          <p:cNvPr id="7" name="صورة 6">
            <a:extLst>
              <a:ext uri="{FF2B5EF4-FFF2-40B4-BE49-F238E27FC236}">
                <a16:creationId xmlns:a16="http://schemas.microsoft.com/office/drawing/2014/main" id="{F46DB7CB-D8E8-65C7-6A54-83140B46EE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458" y="2117662"/>
            <a:ext cx="2934290" cy="2123450"/>
          </a:xfrm>
          <a:prstGeom prst="rect">
            <a:avLst/>
          </a:prstGeom>
          <a:scene3d>
            <a:camera prst="orthographicFront"/>
            <a:lightRig rig="threePt" dir="t"/>
          </a:scene3d>
          <a:sp3d prstMaterial="softEdge"/>
        </p:spPr>
      </p:pic>
      <p:pic>
        <p:nvPicPr>
          <p:cNvPr id="12" name="صورة 11">
            <a:extLst>
              <a:ext uri="{FF2B5EF4-FFF2-40B4-BE49-F238E27FC236}">
                <a16:creationId xmlns:a16="http://schemas.microsoft.com/office/drawing/2014/main" id="{F059DD2C-CAF3-E95F-C09C-23F3F370C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496" y="4439896"/>
            <a:ext cx="2955465" cy="2123450"/>
          </a:xfrm>
          <a:prstGeom prst="rect">
            <a:avLst/>
          </a:prstGeom>
        </p:spPr>
      </p:pic>
      <p:pic>
        <p:nvPicPr>
          <p:cNvPr id="14" name="صورة 13">
            <a:extLst>
              <a:ext uri="{FF2B5EF4-FFF2-40B4-BE49-F238E27FC236}">
                <a16:creationId xmlns:a16="http://schemas.microsoft.com/office/drawing/2014/main" id="{1F6422B6-5E6F-182F-F40A-C13A037621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9421" y="4456578"/>
            <a:ext cx="2803107" cy="2087469"/>
          </a:xfrm>
          <a:prstGeom prst="rect">
            <a:avLst/>
          </a:prstGeom>
        </p:spPr>
      </p:pic>
      <p:pic>
        <p:nvPicPr>
          <p:cNvPr id="28" name="صورة 27">
            <a:extLst>
              <a:ext uri="{FF2B5EF4-FFF2-40B4-BE49-F238E27FC236}">
                <a16:creationId xmlns:a16="http://schemas.microsoft.com/office/drawing/2014/main" id="{B6CBDAE0-2882-162D-D80A-A18385319E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198" y="4439896"/>
            <a:ext cx="3041986" cy="2104151"/>
          </a:xfrm>
          <a:prstGeom prst="rect">
            <a:avLst/>
          </a:prstGeom>
        </p:spPr>
      </p:pic>
      <p:pic>
        <p:nvPicPr>
          <p:cNvPr id="5" name="صورة 4">
            <a:extLst>
              <a:ext uri="{FF2B5EF4-FFF2-40B4-BE49-F238E27FC236}">
                <a16:creationId xmlns:a16="http://schemas.microsoft.com/office/drawing/2014/main" id="{685C6B42-709D-BD4A-085E-0EEAE7BBAD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9421" y="2117662"/>
            <a:ext cx="2803107" cy="2150174"/>
          </a:xfrm>
          <a:prstGeom prst="rect">
            <a:avLst/>
          </a:prstGeom>
        </p:spPr>
      </p:pic>
      <p:pic>
        <p:nvPicPr>
          <p:cNvPr id="9" name="صورة 8">
            <a:extLst>
              <a:ext uri="{FF2B5EF4-FFF2-40B4-BE49-F238E27FC236}">
                <a16:creationId xmlns:a16="http://schemas.microsoft.com/office/drawing/2014/main" id="{1D9EB458-0742-9C55-B18A-EBE730B900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496" y="2117662"/>
            <a:ext cx="2934290" cy="2123450"/>
          </a:xfrm>
          <a:prstGeom prst="rect">
            <a:avLst/>
          </a:prstGeom>
        </p:spPr>
      </p:pic>
    </p:spTree>
    <p:extLst>
      <p:ext uri="{BB962C8B-B14F-4D97-AF65-F5344CB8AC3E}">
        <p14:creationId xmlns:p14="http://schemas.microsoft.com/office/powerpoint/2010/main" val="322272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9CAE52AD-3851-B736-5753-7ECE305595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725" y="2889207"/>
            <a:ext cx="2088229" cy="2088229"/>
          </a:xfrm>
          <a:prstGeom prst="rect">
            <a:avLst/>
          </a:prstGeom>
        </p:spPr>
      </p:pic>
      <p:cxnSp>
        <p:nvCxnSpPr>
          <p:cNvPr id="10" name="رابط مستقيم 9">
            <a:extLst>
              <a:ext uri="{FF2B5EF4-FFF2-40B4-BE49-F238E27FC236}">
                <a16:creationId xmlns:a16="http://schemas.microsoft.com/office/drawing/2014/main" id="{5679CECD-B8FE-CC84-5CE6-AF8B977DB03A}"/>
              </a:ext>
            </a:extLst>
          </p:cNvPr>
          <p:cNvCxnSpPr>
            <a:cxnSpLocks/>
          </p:cNvCxnSpPr>
          <p:nvPr/>
        </p:nvCxnSpPr>
        <p:spPr>
          <a:xfrm>
            <a:off x="6634826" y="1206896"/>
            <a:ext cx="0" cy="4888434"/>
          </a:xfrm>
          <a:prstGeom prst="line">
            <a:avLst/>
          </a:prstGeom>
          <a:ln w="19050">
            <a:solidFill>
              <a:srgbClr val="CD245E"/>
            </a:solidFill>
          </a:ln>
        </p:spPr>
        <p:style>
          <a:lnRef idx="1">
            <a:schemeClr val="accent2"/>
          </a:lnRef>
          <a:fillRef idx="0">
            <a:schemeClr val="accent2"/>
          </a:fillRef>
          <a:effectRef idx="0">
            <a:schemeClr val="accent2"/>
          </a:effectRef>
          <a:fontRef idx="minor">
            <a:schemeClr val="tx1"/>
          </a:fontRef>
        </p:style>
      </p:cxnSp>
      <p:pic>
        <p:nvPicPr>
          <p:cNvPr id="12" name="صورة 11">
            <a:extLst>
              <a:ext uri="{FF2B5EF4-FFF2-40B4-BE49-F238E27FC236}">
                <a16:creationId xmlns:a16="http://schemas.microsoft.com/office/drawing/2014/main" id="{11E1032B-455C-8256-D204-DC67A1D3C08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4216" y="1431479"/>
            <a:ext cx="1909555" cy="1903872"/>
          </a:xfrm>
          <a:prstGeom prst="rect">
            <a:avLst/>
          </a:prstGeom>
        </p:spPr>
      </p:pic>
      <p:sp>
        <p:nvSpPr>
          <p:cNvPr id="13" name="مربع نص 12">
            <a:extLst>
              <a:ext uri="{FF2B5EF4-FFF2-40B4-BE49-F238E27FC236}">
                <a16:creationId xmlns:a16="http://schemas.microsoft.com/office/drawing/2014/main" id="{157D8FF6-4A42-9AF5-9E1D-C774280762BF}"/>
              </a:ext>
            </a:extLst>
          </p:cNvPr>
          <p:cNvSpPr txBox="1"/>
          <p:nvPr/>
        </p:nvSpPr>
        <p:spPr>
          <a:xfrm>
            <a:off x="1794635" y="1863527"/>
            <a:ext cx="3690411" cy="898333"/>
          </a:xfrm>
          <a:prstGeom prst="rect">
            <a:avLst/>
          </a:prstGeom>
        </p:spPr>
        <p:txBody>
          <a:bodyPr vert="horz" lIns="99103" tIns="49551" rIns="99103" bIns="49551" rtlCol="1" anchor="ctr">
            <a:normAutofit fontScale="92500"/>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latin typeface="Ara Hamah Homs" panose="00000500000000000000" pitchFamily="2" charset="-78"/>
                <a:cs typeface="Ara Hamah Homs" panose="00000500000000000000" pitchFamily="2" charset="-78"/>
              </a:rPr>
              <a:t>جمعية أعمال للتنمية الأسرية</a:t>
            </a:r>
            <a:endParaRPr lang="en-GB" b="0" dirty="0">
              <a:latin typeface="Ara Hamah Homs" panose="00000500000000000000" pitchFamily="2" charset="-78"/>
              <a:cs typeface="Ara Hamah Homs" panose="00000500000000000000" pitchFamily="2" charset="-78"/>
            </a:endParaRPr>
          </a:p>
        </p:txBody>
      </p:sp>
      <p:pic>
        <p:nvPicPr>
          <p:cNvPr id="14" name="Picture 2">
            <a:extLst>
              <a:ext uri="{FF2B5EF4-FFF2-40B4-BE49-F238E27FC236}">
                <a16:creationId xmlns:a16="http://schemas.microsoft.com/office/drawing/2014/main" id="{E79CC7C9-BDF8-6EF5-E8F4-16BF7B5613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455" b="1455"/>
          <a:stretch/>
        </p:blipFill>
        <p:spPr bwMode="auto">
          <a:xfrm>
            <a:off x="7835859" y="4869585"/>
            <a:ext cx="286265" cy="2794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D74364FD-6197-6EEB-205D-B51F8FC4CDE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9751" t="26763" r="-1" b="26474"/>
          <a:stretch/>
        </p:blipFill>
        <p:spPr bwMode="auto">
          <a:xfrm>
            <a:off x="7429042" y="4869584"/>
            <a:ext cx="300326" cy="2794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صورة 17">
            <a:extLst>
              <a:ext uri="{FF2B5EF4-FFF2-40B4-BE49-F238E27FC236}">
                <a16:creationId xmlns:a16="http://schemas.microsoft.com/office/drawing/2014/main" id="{C815C3E7-FF9B-21C1-5268-70F7BB29CD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143" t="11651" r="10867" b="12207"/>
          <a:stretch/>
        </p:blipFill>
        <p:spPr>
          <a:xfrm>
            <a:off x="8264150" y="4870791"/>
            <a:ext cx="286265" cy="279482"/>
          </a:xfrm>
          <a:prstGeom prst="rect">
            <a:avLst/>
          </a:prstGeom>
        </p:spPr>
      </p:pic>
      <p:sp>
        <p:nvSpPr>
          <p:cNvPr id="19" name="مربع نص 18">
            <a:extLst>
              <a:ext uri="{FF2B5EF4-FFF2-40B4-BE49-F238E27FC236}">
                <a16:creationId xmlns:a16="http://schemas.microsoft.com/office/drawing/2014/main" id="{A34DE70D-BA72-3B7F-481D-25ECDCDC16F7}"/>
              </a:ext>
            </a:extLst>
          </p:cNvPr>
          <p:cNvSpPr txBox="1"/>
          <p:nvPr/>
        </p:nvSpPr>
        <p:spPr>
          <a:xfrm>
            <a:off x="6783813" y="5027075"/>
            <a:ext cx="2390353" cy="69104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en-US" sz="1600" dirty="0">
                <a:solidFill>
                  <a:schemeClr val="tx1">
                    <a:lumMod val="75000"/>
                    <a:lumOff val="25000"/>
                  </a:schemeClr>
                </a:solidFill>
                <a:latin typeface="Aptos Display" panose="020B0004020202020204" pitchFamily="34" charset="0"/>
                <a:cs typeface="Ara Hamah Homs" panose="00000500000000000000" pitchFamily="2" charset="-78"/>
              </a:rPr>
              <a:t>@aamalorg</a:t>
            </a:r>
            <a:endParaRPr lang="en-GB" sz="1600" dirty="0">
              <a:solidFill>
                <a:schemeClr val="tx1">
                  <a:lumMod val="75000"/>
                  <a:lumOff val="25000"/>
                </a:schemeClr>
              </a:solidFill>
              <a:latin typeface="Aptos Display" panose="020B0004020202020204" pitchFamily="34" charset="0"/>
              <a:cs typeface="Ara Hamah Homs" panose="00000500000000000000" pitchFamily="2" charset="-78"/>
            </a:endParaRPr>
          </a:p>
        </p:txBody>
      </p:sp>
      <p:sp>
        <p:nvSpPr>
          <p:cNvPr id="21" name="مربع نص 20">
            <a:extLst>
              <a:ext uri="{FF2B5EF4-FFF2-40B4-BE49-F238E27FC236}">
                <a16:creationId xmlns:a16="http://schemas.microsoft.com/office/drawing/2014/main" id="{6D06FC0E-E0D8-AC01-5D50-BB84B311A951}"/>
              </a:ext>
            </a:extLst>
          </p:cNvPr>
          <p:cNvSpPr txBox="1"/>
          <p:nvPr/>
        </p:nvSpPr>
        <p:spPr>
          <a:xfrm>
            <a:off x="6783814" y="3985609"/>
            <a:ext cx="2390353" cy="69104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en-US" sz="1600" dirty="0">
                <a:solidFill>
                  <a:schemeClr val="tx1">
                    <a:lumMod val="75000"/>
                    <a:lumOff val="25000"/>
                  </a:schemeClr>
                </a:solidFill>
                <a:latin typeface="Aptos Display" panose="020B0004020202020204" pitchFamily="34" charset="0"/>
                <a:cs typeface="Ara Hamah Homs" panose="00000500000000000000" pitchFamily="2" charset="-78"/>
              </a:rPr>
              <a:t>aamal.org.sa</a:t>
            </a:r>
            <a:endParaRPr lang="en-GB" sz="1600" dirty="0">
              <a:solidFill>
                <a:schemeClr val="tx1">
                  <a:lumMod val="75000"/>
                  <a:lumOff val="25000"/>
                </a:schemeClr>
              </a:solidFill>
              <a:latin typeface="Aptos Display" panose="020B0004020202020204" pitchFamily="34" charset="0"/>
              <a:cs typeface="Ara Hamah Homs" panose="00000500000000000000" pitchFamily="2" charset="-78"/>
            </a:endParaRPr>
          </a:p>
        </p:txBody>
      </p:sp>
      <p:pic>
        <p:nvPicPr>
          <p:cNvPr id="25" name="صورة 24">
            <a:extLst>
              <a:ext uri="{FF2B5EF4-FFF2-40B4-BE49-F238E27FC236}">
                <a16:creationId xmlns:a16="http://schemas.microsoft.com/office/drawing/2014/main" id="{C4D44B4E-8151-60D0-522F-6962E59CE5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0980" y="3704807"/>
            <a:ext cx="457028" cy="457028"/>
          </a:xfrm>
          <a:prstGeom prst="rect">
            <a:avLst/>
          </a:prstGeom>
        </p:spPr>
      </p:pic>
      <p:sp>
        <p:nvSpPr>
          <p:cNvPr id="26" name="مربع نص 25">
            <a:extLst>
              <a:ext uri="{FF2B5EF4-FFF2-40B4-BE49-F238E27FC236}">
                <a16:creationId xmlns:a16="http://schemas.microsoft.com/office/drawing/2014/main" id="{D6664C55-7ED0-ADA5-FB2B-91B97CBD899F}"/>
              </a:ext>
            </a:extLst>
          </p:cNvPr>
          <p:cNvSpPr txBox="1"/>
          <p:nvPr/>
        </p:nvSpPr>
        <p:spPr>
          <a:xfrm>
            <a:off x="1012177" y="4975450"/>
            <a:ext cx="5255324" cy="1097024"/>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pPr>
              <a:lnSpc>
                <a:spcPct val="170000"/>
              </a:lnSpc>
            </a:pPr>
            <a:r>
              <a:rPr lang="ar-SA" sz="1400" b="0" dirty="0">
                <a:solidFill>
                  <a:schemeClr val="tx1">
                    <a:lumMod val="75000"/>
                    <a:lumOff val="25000"/>
                  </a:schemeClr>
                </a:solidFill>
                <a:latin typeface="Ara Hamah Homs" panose="00000500000000000000" pitchFamily="2" charset="-78"/>
                <a:cs typeface="Ara Hamah Homs" panose="00000500000000000000" pitchFamily="2" charset="-78"/>
              </a:rPr>
              <a:t>المملكة العربية السعودية - الرياض - حي المروج: الدائري الشمالي، مقابل أبيات.</a:t>
            </a:r>
          </a:p>
          <a:p>
            <a:pPr>
              <a:lnSpc>
                <a:spcPct val="170000"/>
              </a:lnSpc>
            </a:pPr>
            <a:r>
              <a:rPr lang="ar-SA" sz="1400" b="0" dirty="0">
                <a:solidFill>
                  <a:schemeClr val="tx1">
                    <a:lumMod val="75000"/>
                    <a:lumOff val="25000"/>
                  </a:schemeClr>
                </a:solidFill>
                <a:latin typeface="Ara Hamah Homs" panose="00000500000000000000" pitchFamily="2" charset="-78"/>
                <a:cs typeface="Ara Hamah Homs" panose="00000500000000000000" pitchFamily="2" charset="-78"/>
              </a:rPr>
              <a:t>للتواصل: جوال: (0559625002)، هاتف: (</a:t>
            </a:r>
            <a:r>
              <a:rPr lang="en-GB" sz="1400" b="0" dirty="0">
                <a:solidFill>
                  <a:schemeClr val="tx1">
                    <a:lumMod val="75000"/>
                    <a:lumOff val="25000"/>
                  </a:schemeClr>
                </a:solidFill>
                <a:latin typeface="Ara Hamah Homs" panose="00000500000000000000" pitchFamily="2" charset="-78"/>
                <a:cs typeface="Ara Hamah Homs" panose="00000500000000000000" pitchFamily="2" charset="-78"/>
              </a:rPr>
              <a:t>0114445151</a:t>
            </a:r>
            <a:r>
              <a:rPr lang="ar-SA" sz="1400" b="0" dirty="0">
                <a:solidFill>
                  <a:schemeClr val="tx1">
                    <a:lumMod val="75000"/>
                    <a:lumOff val="25000"/>
                  </a:schemeClr>
                </a:solidFill>
                <a:latin typeface="Ara Hamah Homs" panose="00000500000000000000" pitchFamily="2" charset="-78"/>
                <a:cs typeface="Ara Hamah Homs" panose="00000500000000000000" pitchFamily="2" charset="-78"/>
              </a:rPr>
              <a:t>).</a:t>
            </a:r>
            <a:endParaRPr lang="en-GB" sz="1400" b="0" dirty="0">
              <a:solidFill>
                <a:schemeClr val="tx1">
                  <a:lumMod val="75000"/>
                  <a:lumOff val="25000"/>
                </a:schemeClr>
              </a:solidFill>
              <a:latin typeface="Ara Hamah Homs" panose="00000500000000000000" pitchFamily="2" charset="-78"/>
              <a:cs typeface="Ara Hamah Homs" panose="00000500000000000000" pitchFamily="2" charset="-78"/>
            </a:endParaRPr>
          </a:p>
        </p:txBody>
      </p:sp>
    </p:spTree>
    <p:extLst>
      <p:ext uri="{BB962C8B-B14F-4D97-AF65-F5344CB8AC3E}">
        <p14:creationId xmlns:p14="http://schemas.microsoft.com/office/powerpoint/2010/main" val="104408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C248D0EC-C89E-DB80-0D66-74234BD4FFAB}"/>
            </a:ext>
          </a:extLst>
        </p:cNvPr>
        <p:cNvGrpSpPr/>
        <p:nvPr/>
      </p:nvGrpSpPr>
      <p:grpSpPr>
        <a:xfrm>
          <a:off x="0" y="0"/>
          <a:ext cx="0" cy="0"/>
          <a:chOff x="0" y="0"/>
          <a:chExt cx="0" cy="0"/>
        </a:xfrm>
      </p:grpSpPr>
      <p:sp>
        <p:nvSpPr>
          <p:cNvPr id="9" name="مربع نص 8">
            <a:extLst>
              <a:ext uri="{FF2B5EF4-FFF2-40B4-BE49-F238E27FC236}">
                <a16:creationId xmlns:a16="http://schemas.microsoft.com/office/drawing/2014/main" id="{DC9B5A89-87CB-7C4D-A3D7-1EC0BFF3B39E}"/>
              </a:ext>
            </a:extLst>
          </p:cNvPr>
          <p:cNvSpPr txBox="1"/>
          <p:nvPr/>
        </p:nvSpPr>
        <p:spPr>
          <a:xfrm>
            <a:off x="3234794" y="3142552"/>
            <a:ext cx="3690411" cy="898333"/>
          </a:xfrm>
          <a:prstGeom prst="rect">
            <a:avLst/>
          </a:prstGeom>
        </p:spPr>
        <p:txBody>
          <a:bodyPr vert="horz" lIns="99103" tIns="49551" rIns="99103" bIns="49551" rtlCol="1" anchor="ctr">
            <a:normAutofit lnSpcReduction="10000"/>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5400" b="0" dirty="0">
                <a:solidFill>
                  <a:schemeClr val="bg1"/>
                </a:solidFill>
                <a:latin typeface="Ara Hamah Homs" panose="00000500000000000000" pitchFamily="2" charset="-78"/>
                <a:cs typeface="Ara Hamah Homs" panose="00000500000000000000" pitchFamily="2" charset="-78"/>
              </a:rPr>
              <a:t>عن الجمعية</a:t>
            </a:r>
            <a:endParaRPr lang="en-GB" sz="5400" b="0" dirty="0">
              <a:solidFill>
                <a:schemeClr val="bg1"/>
              </a:solidFill>
              <a:latin typeface="Ara Hamah Homs" panose="00000500000000000000" pitchFamily="2" charset="-78"/>
              <a:cs typeface="Ara Hamah Homs" panose="00000500000000000000" pitchFamily="2" charset="-78"/>
            </a:endParaRPr>
          </a:p>
        </p:txBody>
      </p:sp>
      <p:pic>
        <p:nvPicPr>
          <p:cNvPr id="2" name="صورة 1">
            <a:extLst>
              <a:ext uri="{FF2B5EF4-FFF2-40B4-BE49-F238E27FC236}">
                <a16:creationId xmlns:a16="http://schemas.microsoft.com/office/drawing/2014/main" id="{56BA83E4-DF9D-F93A-BE85-80705B0EF196}"/>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248206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3" name="Rectangle 1">
            <a:extLst>
              <a:ext uri="{FF2B5EF4-FFF2-40B4-BE49-F238E27FC236}">
                <a16:creationId xmlns:a16="http://schemas.microsoft.com/office/drawing/2014/main" id="{D0AFB20B-5638-E7A7-F5E2-D4435AB5BB6A}"/>
              </a:ext>
            </a:extLst>
          </p:cNvPr>
          <p:cNvSpPr/>
          <p:nvPr/>
        </p:nvSpPr>
        <p:spPr>
          <a:xfrm>
            <a:off x="1191607" y="2543276"/>
            <a:ext cx="7776784" cy="3831716"/>
          </a:xfrm>
          <a:prstGeom prst="rect">
            <a:avLst/>
          </a:prstGeom>
        </p:spPr>
        <p:txBody>
          <a:bodyPr vert="horz" lIns="99103" tIns="49551" rIns="99103" bIns="49551" rtlCol="1" anchor="ctr">
            <a:noAutofit/>
          </a:bodyPr>
          <a:lstStyle/>
          <a:p>
            <a:pPr indent="361950" algn="justLow">
              <a:lnSpc>
                <a:spcPct val="200000"/>
              </a:lnSpc>
              <a:spcBef>
                <a:spcPct val="20000"/>
              </a:spcBef>
            </a:pPr>
            <a:r>
              <a:rPr lang="ar-SA" altLang="en-US" sz="1800" dirty="0">
                <a:solidFill>
                  <a:schemeClr val="tx1">
                    <a:lumMod val="50000"/>
                    <a:lumOff val="50000"/>
                  </a:schemeClr>
                </a:solidFill>
                <a:latin typeface="Ara Hamah Homs" panose="00000500000000000000" pitchFamily="2" charset="-78"/>
                <a:cs typeface="Ara Hamah Homs" panose="00000500000000000000" pitchFamily="2" charset="-78"/>
              </a:rPr>
              <a:t>أنشئت جمعية أعمال للتنمية المجتمعية في العام 2016م، بترخيص من وزارة الموارد البشرية والتنمية الاجتماعية برقم (805)، لتنضم إلى العمل التنموي والاجتماعي، والتي وضعت التنمية المستدامة نصب أعينها؛ لتكون حاضنة أعمال لمجموعة من المشاريع التنموية، وقد أولت الجمعية اهتمام كبير بها لمساهمتها في تعزيز ثقافة العمل الحر لقطاع الشباب والشابات عموماً؛ من خلال تأهيلهم وتمكينهم لسوق العمل، وتحقيق التنمية المستدامة للمستفيدين خصوصاً؛ من خلال تمويلهم لبدء مشاريعهم، وإدارتها بأنفسهم؛ بما يتوافق مع رؤية المملكة (2030)؛ للتحول من الرعوية إلى التنموية، علماً بأن رؤية الجمعية ارتكزت على أن تكون ذات طابع احترافي في تقديم الخدمات التنموية والتمويلية.</a:t>
            </a:r>
            <a:endParaRPr lang="ar-SA" sz="1800" dirty="0">
              <a:solidFill>
                <a:schemeClr val="tx1">
                  <a:lumMod val="50000"/>
                  <a:lumOff val="50000"/>
                </a:schemeClr>
              </a:solidFill>
              <a:latin typeface="Ara Hamah Homs" panose="00000500000000000000" pitchFamily="2" charset="-78"/>
              <a:cs typeface="Ara Hamah Homs" panose="00000500000000000000" pitchFamily="2" charset="-78"/>
            </a:endParaRPr>
          </a:p>
        </p:txBody>
      </p:sp>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عن الجمعية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4</a:t>
            </a:fld>
            <a:endParaRPr lang="ar-SA" sz="1600" dirty="0">
              <a:solidFill>
                <a:schemeClr val="bg1"/>
              </a:solidFill>
              <a:latin typeface="Ara Hamah Homs" panose="00000500000000000000" pitchFamily="2" charset="-78"/>
              <a:cs typeface="Ara Hamah Homs" panose="00000500000000000000" pitchFamily="2" charset="-78"/>
            </a:endParaRPr>
          </a:p>
        </p:txBody>
      </p:sp>
    </p:spTree>
    <p:extLst>
      <p:ext uri="{BB962C8B-B14F-4D97-AF65-F5344CB8AC3E}">
        <p14:creationId xmlns:p14="http://schemas.microsoft.com/office/powerpoint/2010/main" val="390712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sp>
        <p:nvSpPr>
          <p:cNvPr id="25" name="Oval 86">
            <a:extLst>
              <a:ext uri="{FF2B5EF4-FFF2-40B4-BE49-F238E27FC236}">
                <a16:creationId xmlns:a16="http://schemas.microsoft.com/office/drawing/2014/main" id="{5835493B-6B76-AD47-9A3E-1867D075649F}"/>
              </a:ext>
            </a:extLst>
          </p:cNvPr>
          <p:cNvSpPr/>
          <p:nvPr/>
        </p:nvSpPr>
        <p:spPr>
          <a:xfrm>
            <a:off x="4305999" y="3536724"/>
            <a:ext cx="1548000" cy="1548000"/>
          </a:xfrm>
          <a:prstGeom prst="ellipse">
            <a:avLst/>
          </a:prstGeom>
          <a:pattFill prst="dkUpDiag">
            <a:fgClr>
              <a:srgbClr val="F2F2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الفئة المستهدفة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5</a:t>
            </a:fld>
            <a:endParaRPr lang="ar-SA" sz="1600" dirty="0">
              <a:solidFill>
                <a:schemeClr val="bg1"/>
              </a:solidFill>
              <a:latin typeface="Ara Hamah Homs" panose="00000500000000000000" pitchFamily="2" charset="-78"/>
              <a:cs typeface="Ara Hamah Homs" panose="00000500000000000000" pitchFamily="2" charset="-78"/>
            </a:endParaRPr>
          </a:p>
        </p:txBody>
      </p:sp>
      <p:grpSp>
        <p:nvGrpSpPr>
          <p:cNvPr id="5" name="Group 3">
            <a:extLst>
              <a:ext uri="{FF2B5EF4-FFF2-40B4-BE49-F238E27FC236}">
                <a16:creationId xmlns:a16="http://schemas.microsoft.com/office/drawing/2014/main" id="{AA892BF4-41C2-4FEA-D743-17066F689E7A}"/>
              </a:ext>
            </a:extLst>
          </p:cNvPr>
          <p:cNvGrpSpPr/>
          <p:nvPr/>
        </p:nvGrpSpPr>
        <p:grpSpPr>
          <a:xfrm>
            <a:off x="4424512" y="3634181"/>
            <a:ext cx="1332000" cy="1332000"/>
            <a:chOff x="2339753" y="1700808"/>
            <a:chExt cx="4362641" cy="4326417"/>
          </a:xfrm>
        </p:grpSpPr>
        <p:sp>
          <p:nvSpPr>
            <p:cNvPr id="6" name="Chord 4">
              <a:extLst>
                <a:ext uri="{FF2B5EF4-FFF2-40B4-BE49-F238E27FC236}">
                  <a16:creationId xmlns:a16="http://schemas.microsoft.com/office/drawing/2014/main" id="{86C8B58A-609D-FF35-798F-19BDE3AD852A}"/>
                </a:ext>
              </a:extLst>
            </p:cNvPr>
            <p:cNvSpPr/>
            <p:nvPr/>
          </p:nvSpPr>
          <p:spPr>
            <a:xfrm rot="10800000">
              <a:off x="3203849" y="1700808"/>
              <a:ext cx="2530760" cy="1999855"/>
            </a:xfrm>
            <a:custGeom>
              <a:avLst/>
              <a:gdLst/>
              <a:ahLst/>
              <a:cxnLst/>
              <a:rect l="l" t="t" r="r" b="b"/>
              <a:pathLst>
                <a:path w="2530760" h="1999855">
                  <a:moveTo>
                    <a:pt x="1226329" y="1999855"/>
                  </a:moveTo>
                  <a:cubicBezTo>
                    <a:pt x="796260" y="1999691"/>
                    <a:pt x="366241" y="1869309"/>
                    <a:pt x="0" y="1607179"/>
                  </a:cubicBezTo>
                  <a:lnTo>
                    <a:pt x="536565" y="0"/>
                  </a:lnTo>
                  <a:lnTo>
                    <a:pt x="2530760" y="1552743"/>
                  </a:lnTo>
                  <a:cubicBezTo>
                    <a:pt x="2147098" y="1851003"/>
                    <a:pt x="1686685" y="2000031"/>
                    <a:pt x="1226329" y="19998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Chord 16">
              <a:extLst>
                <a:ext uri="{FF2B5EF4-FFF2-40B4-BE49-F238E27FC236}">
                  <a16:creationId xmlns:a16="http://schemas.microsoft.com/office/drawing/2014/main" id="{A90237A0-D80E-1AD7-7BEF-3D8053D9655B}"/>
                </a:ext>
              </a:extLst>
            </p:cNvPr>
            <p:cNvSpPr/>
            <p:nvPr/>
          </p:nvSpPr>
          <p:spPr>
            <a:xfrm rot="10800000">
              <a:off x="5006530" y="2112589"/>
              <a:ext cx="1695864" cy="2407247"/>
            </a:xfrm>
            <a:custGeom>
              <a:avLst/>
              <a:gdLst/>
              <a:ahLst/>
              <a:cxnLst/>
              <a:rect l="l" t="t" r="r" b="b"/>
              <a:pathLst>
                <a:path w="1695864" h="2407247">
                  <a:moveTo>
                    <a:pt x="892192" y="2407247"/>
                  </a:moveTo>
                  <a:cubicBezTo>
                    <a:pt x="132631" y="1866468"/>
                    <a:pt x="-185286" y="893701"/>
                    <a:pt x="108040" y="9038"/>
                  </a:cubicBezTo>
                  <a:lnTo>
                    <a:pt x="1695864" y="0"/>
                  </a:lnTo>
                  <a:close/>
                </a:path>
              </a:pathLst>
            </a:custGeom>
            <a:solidFill>
              <a:srgbClr val="CD2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Chord 17">
              <a:extLst>
                <a:ext uri="{FF2B5EF4-FFF2-40B4-BE49-F238E27FC236}">
                  <a16:creationId xmlns:a16="http://schemas.microsoft.com/office/drawing/2014/main" id="{30DCFABF-670E-3062-6091-D8EB1112E95F}"/>
                </a:ext>
              </a:extLst>
            </p:cNvPr>
            <p:cNvSpPr/>
            <p:nvPr/>
          </p:nvSpPr>
          <p:spPr>
            <a:xfrm rot="10800000">
              <a:off x="4139953" y="4560161"/>
              <a:ext cx="2444403" cy="1461126"/>
            </a:xfrm>
            <a:custGeom>
              <a:avLst/>
              <a:gdLst/>
              <a:ahLst/>
              <a:cxnLst/>
              <a:rect l="l" t="t" r="r" b="b"/>
              <a:pathLst>
                <a:path w="2444403" h="1461126">
                  <a:moveTo>
                    <a:pt x="2068990" y="2155"/>
                  </a:moveTo>
                  <a:lnTo>
                    <a:pt x="1994731" y="506"/>
                  </a:lnTo>
                  <a:cubicBezTo>
                    <a:pt x="1998428" y="52"/>
                    <a:pt x="2002131" y="21"/>
                    <a:pt x="2005836" y="0"/>
                  </a:cubicBezTo>
                  <a:close/>
                  <a:moveTo>
                    <a:pt x="0" y="1461126"/>
                  </a:moveTo>
                  <a:cubicBezTo>
                    <a:pt x="282660" y="600607"/>
                    <a:pt x="1079495" y="14820"/>
                    <a:pt x="1983511" y="1017"/>
                  </a:cubicBezTo>
                  <a:lnTo>
                    <a:pt x="2444403" y="1447213"/>
                  </a:lnTo>
                  <a:close/>
                </a:path>
              </a:pathLst>
            </a:custGeom>
            <a:solidFill>
              <a:srgbClr val="FAB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Chord 15">
              <a:extLst>
                <a:ext uri="{FF2B5EF4-FFF2-40B4-BE49-F238E27FC236}">
                  <a16:creationId xmlns:a16="http://schemas.microsoft.com/office/drawing/2014/main" id="{D6074E9C-03BC-9514-01A5-9625C7C4EFBD}"/>
                </a:ext>
              </a:extLst>
            </p:cNvPr>
            <p:cNvSpPr/>
            <p:nvPr/>
          </p:nvSpPr>
          <p:spPr>
            <a:xfrm rot="10800000">
              <a:off x="2537809" y="3750306"/>
              <a:ext cx="2004501" cy="2276919"/>
            </a:xfrm>
            <a:custGeom>
              <a:avLst/>
              <a:gdLst/>
              <a:ahLst/>
              <a:cxnLst/>
              <a:rect l="l" t="t" r="r" b="b"/>
              <a:pathLst>
                <a:path w="2004501" h="2276919">
                  <a:moveTo>
                    <a:pt x="725547" y="2276919"/>
                  </a:moveTo>
                  <a:lnTo>
                    <a:pt x="0" y="285"/>
                  </a:lnTo>
                  <a:cubicBezTo>
                    <a:pt x="884460" y="-14148"/>
                    <a:pt x="1679159" y="520164"/>
                    <a:pt x="2004501" y="133116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Chord 13">
              <a:extLst>
                <a:ext uri="{FF2B5EF4-FFF2-40B4-BE49-F238E27FC236}">
                  <a16:creationId xmlns:a16="http://schemas.microsoft.com/office/drawing/2014/main" id="{A2518B92-A998-AEDF-5DC4-62312A382458}"/>
                </a:ext>
              </a:extLst>
            </p:cNvPr>
            <p:cNvSpPr/>
            <p:nvPr/>
          </p:nvSpPr>
          <p:spPr>
            <a:xfrm rot="10800000">
              <a:off x="2339753" y="2185673"/>
              <a:ext cx="2130764" cy="2479338"/>
            </a:xfrm>
            <a:custGeom>
              <a:avLst/>
              <a:gdLst/>
              <a:ahLst/>
              <a:cxnLst/>
              <a:rect l="l" t="t" r="r" b="b"/>
              <a:pathLst>
                <a:path w="2130764" h="2479338">
                  <a:moveTo>
                    <a:pt x="1289309" y="2479338"/>
                  </a:moveTo>
                  <a:lnTo>
                    <a:pt x="0" y="1457006"/>
                  </a:lnTo>
                  <a:lnTo>
                    <a:pt x="1979148" y="0"/>
                  </a:lnTo>
                  <a:cubicBezTo>
                    <a:pt x="2334036" y="888690"/>
                    <a:pt x="2050571" y="1903595"/>
                    <a:pt x="1289309" y="2479338"/>
                  </a:cubicBezTo>
                  <a:close/>
                </a:path>
              </a:pathLst>
            </a:custGeom>
            <a:solidFill>
              <a:srgbClr val="F59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12" name="موصل: على شكل مرفق 11">
            <a:extLst>
              <a:ext uri="{FF2B5EF4-FFF2-40B4-BE49-F238E27FC236}">
                <a16:creationId xmlns:a16="http://schemas.microsoft.com/office/drawing/2014/main" id="{63C1A092-AA76-5DC7-E64F-3194302E8B09}"/>
              </a:ext>
            </a:extLst>
          </p:cNvPr>
          <p:cNvCxnSpPr>
            <a:cxnSpLocks/>
          </p:cNvCxnSpPr>
          <p:nvPr/>
        </p:nvCxnSpPr>
        <p:spPr>
          <a:xfrm>
            <a:off x="5862004" y="4294070"/>
            <a:ext cx="565334" cy="364292"/>
          </a:xfrm>
          <a:prstGeom prst="bentConnector3">
            <a:avLst/>
          </a:prstGeom>
          <a:ln>
            <a:solidFill>
              <a:srgbClr val="CD24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موصل: على شكل مرفق 15">
            <a:extLst>
              <a:ext uri="{FF2B5EF4-FFF2-40B4-BE49-F238E27FC236}">
                <a16:creationId xmlns:a16="http://schemas.microsoft.com/office/drawing/2014/main" id="{7584BA01-6E55-32A2-A152-4C302ADC9B2E}"/>
              </a:ext>
            </a:extLst>
          </p:cNvPr>
          <p:cNvCxnSpPr>
            <a:cxnSpLocks/>
          </p:cNvCxnSpPr>
          <p:nvPr/>
        </p:nvCxnSpPr>
        <p:spPr>
          <a:xfrm flipH="1">
            <a:off x="3780906" y="4652796"/>
            <a:ext cx="565334" cy="364292"/>
          </a:xfrm>
          <a:prstGeom prst="bentConnector3">
            <a:avLst/>
          </a:prstGeom>
          <a:ln>
            <a:solidFill>
              <a:schemeClr val="accent5"/>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موصل: على شكل مرفق 16">
            <a:extLst>
              <a:ext uri="{FF2B5EF4-FFF2-40B4-BE49-F238E27FC236}">
                <a16:creationId xmlns:a16="http://schemas.microsoft.com/office/drawing/2014/main" id="{C44645E4-C2E8-3B17-0459-F0FA8024029D}"/>
              </a:ext>
            </a:extLst>
          </p:cNvPr>
          <p:cNvCxnSpPr>
            <a:cxnSpLocks/>
          </p:cNvCxnSpPr>
          <p:nvPr/>
        </p:nvCxnSpPr>
        <p:spPr>
          <a:xfrm flipH="1" flipV="1">
            <a:off x="3879197" y="3467049"/>
            <a:ext cx="565334" cy="364292"/>
          </a:xfrm>
          <a:prstGeom prst="bentConnector3">
            <a:avLst/>
          </a:prstGeom>
          <a:ln>
            <a:solidFill>
              <a:srgbClr val="F59A49"/>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8" name="موصل: على شكل مرفق 17">
            <a:extLst>
              <a:ext uri="{FF2B5EF4-FFF2-40B4-BE49-F238E27FC236}">
                <a16:creationId xmlns:a16="http://schemas.microsoft.com/office/drawing/2014/main" id="{7685E1C0-AE49-F572-418E-3A9533251BD9}"/>
              </a:ext>
            </a:extLst>
          </p:cNvPr>
          <p:cNvCxnSpPr>
            <a:cxnSpLocks/>
          </p:cNvCxnSpPr>
          <p:nvPr/>
        </p:nvCxnSpPr>
        <p:spPr>
          <a:xfrm rot="16200000" flipH="1" flipV="1">
            <a:off x="4957568" y="5117149"/>
            <a:ext cx="565334" cy="364292"/>
          </a:xfrm>
          <a:prstGeom prst="bentConnector3">
            <a:avLst/>
          </a:prstGeom>
          <a:ln>
            <a:solidFill>
              <a:srgbClr val="FABB2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9" name="موصل: على شكل مرفق 18">
            <a:extLst>
              <a:ext uri="{FF2B5EF4-FFF2-40B4-BE49-F238E27FC236}">
                <a16:creationId xmlns:a16="http://schemas.microsoft.com/office/drawing/2014/main" id="{FD966651-1B6D-D7C0-0B4B-8BFA41AAE591}"/>
              </a:ext>
            </a:extLst>
          </p:cNvPr>
          <p:cNvCxnSpPr>
            <a:cxnSpLocks/>
          </p:cNvCxnSpPr>
          <p:nvPr/>
        </p:nvCxnSpPr>
        <p:spPr>
          <a:xfrm flipV="1">
            <a:off x="5432804" y="3220717"/>
            <a:ext cx="565334" cy="364292"/>
          </a:xfrm>
          <a:prstGeom prst="bentConnector3">
            <a:avLst/>
          </a:prstGeom>
          <a:ln>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0" name="Rectangle 1">
            <a:extLst>
              <a:ext uri="{FF2B5EF4-FFF2-40B4-BE49-F238E27FC236}">
                <a16:creationId xmlns:a16="http://schemas.microsoft.com/office/drawing/2014/main" id="{E22B1357-B609-6E14-4CED-F9C4112AEDC5}"/>
              </a:ext>
            </a:extLst>
          </p:cNvPr>
          <p:cNvSpPr/>
          <p:nvPr/>
        </p:nvSpPr>
        <p:spPr>
          <a:xfrm>
            <a:off x="5998138" y="3044873"/>
            <a:ext cx="135173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الأسر المنتجة</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1" name="Rectangle 1">
            <a:extLst>
              <a:ext uri="{FF2B5EF4-FFF2-40B4-BE49-F238E27FC236}">
                <a16:creationId xmlns:a16="http://schemas.microsoft.com/office/drawing/2014/main" id="{BEDB0383-1781-ADA5-6F64-11CAAB4902CE}"/>
              </a:ext>
            </a:extLst>
          </p:cNvPr>
          <p:cNvSpPr/>
          <p:nvPr/>
        </p:nvSpPr>
        <p:spPr>
          <a:xfrm>
            <a:off x="6427338" y="4490423"/>
            <a:ext cx="160499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العاطلين عن العمل</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2" name="Rectangle 1">
            <a:extLst>
              <a:ext uri="{FF2B5EF4-FFF2-40B4-BE49-F238E27FC236}">
                <a16:creationId xmlns:a16="http://schemas.microsoft.com/office/drawing/2014/main" id="{1096C90A-C27F-3490-817C-FC2992C45D55}"/>
              </a:ext>
            </a:extLst>
          </p:cNvPr>
          <p:cNvSpPr/>
          <p:nvPr/>
        </p:nvSpPr>
        <p:spPr>
          <a:xfrm>
            <a:off x="4394448" y="5629878"/>
            <a:ext cx="135173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الأيتام والأرامل</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3" name="Rectangle 1">
            <a:extLst>
              <a:ext uri="{FF2B5EF4-FFF2-40B4-BE49-F238E27FC236}">
                <a16:creationId xmlns:a16="http://schemas.microsoft.com/office/drawing/2014/main" id="{EF5F5A8C-E8D3-9A01-47D4-2F34310753F4}"/>
              </a:ext>
            </a:extLst>
          </p:cNvPr>
          <p:cNvSpPr/>
          <p:nvPr/>
        </p:nvSpPr>
        <p:spPr>
          <a:xfrm>
            <a:off x="2415704" y="4857594"/>
            <a:ext cx="1374767" cy="646331"/>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المطلقات ومن في حكمهم</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4" name="Rectangle 1">
            <a:extLst>
              <a:ext uri="{FF2B5EF4-FFF2-40B4-BE49-F238E27FC236}">
                <a16:creationId xmlns:a16="http://schemas.microsoft.com/office/drawing/2014/main" id="{0288D056-BF3F-CA77-58B6-C3CA6E039A8E}"/>
              </a:ext>
            </a:extLst>
          </p:cNvPr>
          <p:cNvSpPr/>
          <p:nvPr/>
        </p:nvSpPr>
        <p:spPr>
          <a:xfrm>
            <a:off x="2271688" y="3282383"/>
            <a:ext cx="159732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مستفيدي الضمان</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Tree>
    <p:extLst>
      <p:ext uri="{BB962C8B-B14F-4D97-AF65-F5344CB8AC3E}">
        <p14:creationId xmlns:p14="http://schemas.microsoft.com/office/powerpoint/2010/main" val="337753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1D1153C2-867D-9062-26A9-806F71B93E08}"/>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A087EF24-C991-3E4D-E2F7-1E8ABFCBF990}"/>
              </a:ext>
            </a:extLst>
          </p:cNvPr>
          <p:cNvSpPr txBox="1"/>
          <p:nvPr/>
        </p:nvSpPr>
        <p:spPr>
          <a:xfrm>
            <a:off x="1839640" y="3087663"/>
            <a:ext cx="6480720" cy="122559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4800" b="0" dirty="0">
                <a:solidFill>
                  <a:schemeClr val="bg1"/>
                </a:solidFill>
                <a:latin typeface="Ara Hamah Homs" panose="00000500000000000000" pitchFamily="2" charset="-78"/>
                <a:cs typeface="Ara Hamah Homs" panose="00000500000000000000" pitchFamily="2" charset="-78"/>
              </a:rPr>
              <a:t>مستوى رضا المستفيدين</a:t>
            </a:r>
            <a:endParaRPr lang="en-GB" sz="4800" b="0" dirty="0">
              <a:solidFill>
                <a:schemeClr val="bg1"/>
              </a:solidFill>
              <a:latin typeface="Ara Hamah Homs" panose="00000500000000000000" pitchFamily="2" charset="-78"/>
              <a:cs typeface="Ara Hamah Homs" panose="00000500000000000000" pitchFamily="2" charset="-78"/>
            </a:endParaRPr>
          </a:p>
        </p:txBody>
      </p:sp>
      <p:pic>
        <p:nvPicPr>
          <p:cNvPr id="4" name="صورة 3">
            <a:extLst>
              <a:ext uri="{FF2B5EF4-FFF2-40B4-BE49-F238E27FC236}">
                <a16:creationId xmlns:a16="http://schemas.microsoft.com/office/drawing/2014/main" id="{FFEE66A9-95F9-6A8A-0724-46BF4D2D1348}"/>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258491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sp>
        <p:nvSpPr>
          <p:cNvPr id="13" name="Oval 65">
            <a:extLst>
              <a:ext uri="{FF2B5EF4-FFF2-40B4-BE49-F238E27FC236}">
                <a16:creationId xmlns:a16="http://schemas.microsoft.com/office/drawing/2014/main" id="{80E6018B-35D2-D77D-33C0-2ED113782BA7}"/>
              </a:ext>
            </a:extLst>
          </p:cNvPr>
          <p:cNvSpPr/>
          <p:nvPr/>
        </p:nvSpPr>
        <p:spPr>
          <a:xfrm>
            <a:off x="3999880" y="2708855"/>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14" name="Oval 65">
            <a:extLst>
              <a:ext uri="{FF2B5EF4-FFF2-40B4-BE49-F238E27FC236}">
                <a16:creationId xmlns:a16="http://schemas.microsoft.com/office/drawing/2014/main" id="{58FB3656-7B0D-AD83-149C-A6D91470C81E}"/>
              </a:ext>
            </a:extLst>
          </p:cNvPr>
          <p:cNvSpPr/>
          <p:nvPr/>
        </p:nvSpPr>
        <p:spPr>
          <a:xfrm>
            <a:off x="8147044" y="2761746"/>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عن القياس</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7</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5" name="Title 1">
            <a:extLst>
              <a:ext uri="{FF2B5EF4-FFF2-40B4-BE49-F238E27FC236}">
                <a16:creationId xmlns:a16="http://schemas.microsoft.com/office/drawing/2014/main" id="{44B7B83C-D178-5B0E-F81B-FEB92FB1960B}"/>
              </a:ext>
            </a:extLst>
          </p:cNvPr>
          <p:cNvSpPr txBox="1">
            <a:spLocks/>
          </p:cNvSpPr>
          <p:nvPr/>
        </p:nvSpPr>
        <p:spPr bwMode="auto">
          <a:xfrm>
            <a:off x="2724773" y="2720681"/>
            <a:ext cx="1723142" cy="587301"/>
          </a:xfrm>
          <a:prstGeom prst="rect">
            <a:avLst/>
          </a:prstGeom>
        </p:spPr>
        <p:txBody>
          <a:bodyPr vert="horz" lIns="99103" tIns="49551" rIns="99103" bIns="49551" rtlCol="1" anchor="ctr">
            <a:normAutofit/>
          </a:bodyPr>
          <a:lstStyle>
            <a:defPPr>
              <a:defRPr lang="ar-SA"/>
            </a:defPPr>
            <a:lvl1pPr>
              <a:spcBef>
                <a:spcPct val="0"/>
              </a:spcBef>
              <a:buNone/>
              <a:defRPr sz="2400" b="0">
                <a:solidFill>
                  <a:srgbClr val="F59A49"/>
                </a:solidFill>
                <a:latin typeface="Ara Hamah Homs" panose="00000500000000000000" pitchFamily="2" charset="-78"/>
                <a:ea typeface="+mj-ea"/>
                <a:cs typeface="Ara Hamah Homs" panose="00000500000000000000" pitchFamily="2" charset="-78"/>
              </a:defRPr>
            </a:lvl1pPr>
          </a:lstStyle>
          <a:p>
            <a:r>
              <a:rPr lang="ar-SA" sz="2000" dirty="0"/>
              <a:t>آلية قياس الرضا:</a:t>
            </a:r>
            <a:endParaRPr lang="en-AU" sz="2000" dirty="0"/>
          </a:p>
        </p:txBody>
      </p:sp>
      <p:sp>
        <p:nvSpPr>
          <p:cNvPr id="6" name="Title 1">
            <a:extLst>
              <a:ext uri="{FF2B5EF4-FFF2-40B4-BE49-F238E27FC236}">
                <a16:creationId xmlns:a16="http://schemas.microsoft.com/office/drawing/2014/main" id="{6FF78683-261F-B6AD-D709-D3B45C2B6181}"/>
              </a:ext>
            </a:extLst>
          </p:cNvPr>
          <p:cNvSpPr txBox="1">
            <a:spLocks/>
          </p:cNvSpPr>
          <p:nvPr/>
        </p:nvSpPr>
        <p:spPr bwMode="auto">
          <a:xfrm>
            <a:off x="1405450" y="3375695"/>
            <a:ext cx="3042465" cy="2583265"/>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indent="0"/>
            <a:r>
              <a:rPr lang="ar-SA" sz="1600" dirty="0"/>
              <a:t>تم تكوين لجنة من المختصين لمتابعة مدى رضا المستفيدات والمستفيدين عن الجمعية وخدماتها؛ حيث تم تصميم استمارات وفق أعلى معايير القياس؛ تركز على الجوانب المتعلقة بمستوى الرضا العام عن الجمعية، ومدى الاستفادة من البرنامج والأنشطة.</a:t>
            </a:r>
            <a:endParaRPr lang="en-US" sz="1600" dirty="0"/>
          </a:p>
        </p:txBody>
      </p:sp>
      <p:sp>
        <p:nvSpPr>
          <p:cNvPr id="7" name="Title 1">
            <a:extLst>
              <a:ext uri="{FF2B5EF4-FFF2-40B4-BE49-F238E27FC236}">
                <a16:creationId xmlns:a16="http://schemas.microsoft.com/office/drawing/2014/main" id="{0CAF95E1-B19C-1484-D42E-B39362342B8E}"/>
              </a:ext>
            </a:extLst>
          </p:cNvPr>
          <p:cNvSpPr txBox="1">
            <a:spLocks/>
          </p:cNvSpPr>
          <p:nvPr/>
        </p:nvSpPr>
        <p:spPr bwMode="auto">
          <a:xfrm>
            <a:off x="6842298" y="2775689"/>
            <a:ext cx="1840244" cy="587301"/>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pPr algn="r"/>
            <a:r>
              <a:rPr lang="ar-SA" sz="2000" dirty="0">
                <a:solidFill>
                  <a:srgbClr val="F59A49"/>
                </a:solidFill>
              </a:rPr>
              <a:t>منهجية الدراسة:</a:t>
            </a:r>
            <a:endParaRPr lang="en-AU" sz="2000" dirty="0">
              <a:solidFill>
                <a:srgbClr val="F59A49"/>
              </a:solidFill>
            </a:endParaRPr>
          </a:p>
        </p:txBody>
      </p:sp>
      <p:sp>
        <p:nvSpPr>
          <p:cNvPr id="9" name="Title 1">
            <a:extLst>
              <a:ext uri="{FF2B5EF4-FFF2-40B4-BE49-F238E27FC236}">
                <a16:creationId xmlns:a16="http://schemas.microsoft.com/office/drawing/2014/main" id="{B80B357E-A6DB-74A2-396D-1B1A248A3703}"/>
              </a:ext>
            </a:extLst>
          </p:cNvPr>
          <p:cNvSpPr txBox="1">
            <a:spLocks/>
          </p:cNvSpPr>
          <p:nvPr/>
        </p:nvSpPr>
        <p:spPr bwMode="auto">
          <a:xfrm>
            <a:off x="5399475" y="3424494"/>
            <a:ext cx="3283068" cy="844291"/>
          </a:xfrm>
          <a:prstGeom prst="rect">
            <a:avLst/>
          </a:prstGeom>
        </p:spPr>
        <p:txBody>
          <a:bodyPr vert="horz" lIns="99103" tIns="49551" rIns="99103" bIns="49551" rtlCol="1" anchor="t">
            <a:noAutofit/>
          </a:bodyPr>
          <a:lstStyle>
            <a:defPPr>
              <a:defRPr lang="ar-SA"/>
            </a:defPPr>
            <a:lvl1pPr indent="361950" algn="justLow">
              <a:lnSpc>
                <a:spcPct val="20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indent="0">
              <a:lnSpc>
                <a:spcPct val="150000"/>
              </a:lnSpc>
            </a:pPr>
            <a:r>
              <a:rPr lang="ar-SA" sz="1600" dirty="0"/>
              <a:t>اعتمد هذا التقرير على منهج المسح الميداني لتحقيق أهداف دراسة قياس رضا المستفيدين.</a:t>
            </a:r>
            <a:endParaRPr lang="en-US" sz="1600" dirty="0"/>
          </a:p>
        </p:txBody>
      </p:sp>
      <p:sp>
        <p:nvSpPr>
          <p:cNvPr id="11" name="Title 1">
            <a:extLst>
              <a:ext uri="{FF2B5EF4-FFF2-40B4-BE49-F238E27FC236}">
                <a16:creationId xmlns:a16="http://schemas.microsoft.com/office/drawing/2014/main" id="{83B408ED-50C7-E34D-E416-062AD72D7A90}"/>
              </a:ext>
            </a:extLst>
          </p:cNvPr>
          <p:cNvSpPr txBox="1">
            <a:spLocks/>
          </p:cNvSpPr>
          <p:nvPr/>
        </p:nvSpPr>
        <p:spPr bwMode="auto">
          <a:xfrm>
            <a:off x="7096224" y="5005443"/>
            <a:ext cx="1586318" cy="870461"/>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marL="174625" indent="-174625" algn="r">
              <a:buFont typeface="+mj-lt"/>
              <a:buAutoNum type="arabicPeriod"/>
            </a:pPr>
            <a:r>
              <a:rPr lang="ar-SA" sz="1600" dirty="0"/>
              <a:t>مسح ميداني.</a:t>
            </a:r>
          </a:p>
          <a:p>
            <a:pPr marL="174625" indent="-174625" algn="r">
              <a:buFont typeface="+mj-lt"/>
              <a:buAutoNum type="arabicPeriod"/>
            </a:pPr>
            <a:r>
              <a:rPr lang="ar-SA" sz="1600" dirty="0"/>
              <a:t>مقابلات شخصية.</a:t>
            </a:r>
            <a:endParaRPr lang="en-US" sz="1600" dirty="0"/>
          </a:p>
        </p:txBody>
      </p:sp>
      <p:sp>
        <p:nvSpPr>
          <p:cNvPr id="15" name="Oval 65">
            <a:extLst>
              <a:ext uri="{FF2B5EF4-FFF2-40B4-BE49-F238E27FC236}">
                <a16:creationId xmlns:a16="http://schemas.microsoft.com/office/drawing/2014/main" id="{109E0ADD-BA0E-5858-7DD3-F0BF54E93C65}"/>
              </a:ext>
            </a:extLst>
          </p:cNvPr>
          <p:cNvSpPr/>
          <p:nvPr/>
        </p:nvSpPr>
        <p:spPr>
          <a:xfrm>
            <a:off x="8147044" y="438380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16" name="Title 1">
            <a:extLst>
              <a:ext uri="{FF2B5EF4-FFF2-40B4-BE49-F238E27FC236}">
                <a16:creationId xmlns:a16="http://schemas.microsoft.com/office/drawing/2014/main" id="{8AB98D20-B0A2-5436-2B9C-73A456D95D44}"/>
              </a:ext>
            </a:extLst>
          </p:cNvPr>
          <p:cNvSpPr txBox="1">
            <a:spLocks/>
          </p:cNvSpPr>
          <p:nvPr/>
        </p:nvSpPr>
        <p:spPr bwMode="auto">
          <a:xfrm>
            <a:off x="6842298" y="4397750"/>
            <a:ext cx="1840244" cy="587301"/>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pPr algn="r"/>
            <a:r>
              <a:rPr lang="ar-SA" sz="2000" dirty="0">
                <a:solidFill>
                  <a:srgbClr val="F59A49"/>
                </a:solidFill>
              </a:rPr>
              <a:t>أدوات الدراسة:</a:t>
            </a:r>
            <a:endParaRPr lang="en-AU" sz="2000" dirty="0">
              <a:solidFill>
                <a:srgbClr val="F59A49"/>
              </a:solidFill>
            </a:endParaRPr>
          </a:p>
        </p:txBody>
      </p:sp>
      <p:sp>
        <p:nvSpPr>
          <p:cNvPr id="17" name="Title 1">
            <a:extLst>
              <a:ext uri="{FF2B5EF4-FFF2-40B4-BE49-F238E27FC236}">
                <a16:creationId xmlns:a16="http://schemas.microsoft.com/office/drawing/2014/main" id="{B6237803-9E4D-D8B0-728C-4CD0086B92BB}"/>
              </a:ext>
            </a:extLst>
          </p:cNvPr>
          <p:cNvSpPr txBox="1">
            <a:spLocks/>
          </p:cNvSpPr>
          <p:nvPr/>
        </p:nvSpPr>
        <p:spPr bwMode="auto">
          <a:xfrm>
            <a:off x="5281978" y="5005442"/>
            <a:ext cx="1586318" cy="870461"/>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marL="342900" indent="-342900" algn="r">
              <a:buFont typeface="+mj-lt"/>
              <a:buAutoNum type="arabicPeriod" startAt="3"/>
            </a:pPr>
            <a:r>
              <a:rPr lang="ar-SA" sz="1600" dirty="0"/>
              <a:t>الاتصال الشهري .</a:t>
            </a:r>
          </a:p>
          <a:p>
            <a:pPr marL="342900" indent="-342900" algn="r">
              <a:buFont typeface="+mj-lt"/>
              <a:buAutoNum type="arabicPeriod" startAt="3"/>
            </a:pPr>
            <a:r>
              <a:rPr lang="ar-SA" sz="1600" dirty="0"/>
              <a:t>الاستبيان.</a:t>
            </a:r>
            <a:endParaRPr lang="en-US" sz="1600" dirty="0"/>
          </a:p>
        </p:txBody>
      </p:sp>
    </p:spTree>
    <p:extLst>
      <p:ext uri="{BB962C8B-B14F-4D97-AF65-F5344CB8AC3E}">
        <p14:creationId xmlns:p14="http://schemas.microsoft.com/office/powerpoint/2010/main" val="35815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الهدف من القياس</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8</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10" name="Oval 86">
            <a:extLst>
              <a:ext uri="{FF2B5EF4-FFF2-40B4-BE49-F238E27FC236}">
                <a16:creationId xmlns:a16="http://schemas.microsoft.com/office/drawing/2014/main" id="{C569A0A4-BC29-C2A4-0C79-E09142129DC1}"/>
              </a:ext>
            </a:extLst>
          </p:cNvPr>
          <p:cNvSpPr/>
          <p:nvPr/>
        </p:nvSpPr>
        <p:spPr>
          <a:xfrm>
            <a:off x="4535677" y="3534645"/>
            <a:ext cx="1188000" cy="1188000"/>
          </a:xfrm>
          <a:prstGeom prst="ellipse">
            <a:avLst/>
          </a:prstGeom>
          <a:pattFill prst="dkUpDiag">
            <a:fgClr>
              <a:srgbClr val="F2F2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2" name="مربع نص 11">
            <a:extLst>
              <a:ext uri="{FF2B5EF4-FFF2-40B4-BE49-F238E27FC236}">
                <a16:creationId xmlns:a16="http://schemas.microsoft.com/office/drawing/2014/main" id="{F4714119-0F09-32D2-E507-735876E0A3F9}"/>
              </a:ext>
            </a:extLst>
          </p:cNvPr>
          <p:cNvSpPr txBox="1"/>
          <p:nvPr/>
        </p:nvSpPr>
        <p:spPr>
          <a:xfrm>
            <a:off x="6185150" y="2670727"/>
            <a:ext cx="2092629" cy="738664"/>
          </a:xfrm>
          <a:prstGeom prst="rect">
            <a:avLst/>
          </a:prstGeom>
          <a:noFill/>
        </p:spPr>
        <p:txBody>
          <a:bodyPr wrap="square" anchor="ctr">
            <a:spAutoFit/>
          </a:bodyPr>
          <a:lstStyle/>
          <a:p>
            <a:pPr marL="0" lvl="0" indent="0" algn="ctr" rtl="1">
              <a:buFont typeface="+mj-lt"/>
              <a:buNone/>
            </a:pPr>
            <a:r>
              <a:rPr lang="ar-SA" sz="1400" b="0" dirty="0">
                <a:solidFill>
                  <a:srgbClr val="F59A49"/>
                </a:solidFill>
                <a:latin typeface="Ara Hamah Homs" panose="00000500000000000000" pitchFamily="2" charset="-78"/>
                <a:cs typeface="Ara Hamah Homs" panose="00000500000000000000" pitchFamily="2" charset="-78"/>
              </a:rPr>
              <a:t>تحسين الجودة: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تحديد نقاط القوة والضعف.</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تحسين الأداء </a:t>
            </a:r>
            <a:r>
              <a:rPr lang="ar-SA" sz="1400" dirty="0">
                <a:solidFill>
                  <a:schemeClr val="tx1">
                    <a:lumMod val="50000"/>
                    <a:lumOff val="50000"/>
                  </a:schemeClr>
                </a:solidFill>
                <a:latin typeface="Ara Hamah Homs" panose="00000500000000000000" pitchFamily="2" charset="-78"/>
                <a:cs typeface="Ara Hamah Homs" panose="00000500000000000000" pitchFamily="2" charset="-78"/>
              </a:rPr>
              <a:t>ورفع ال</a:t>
            </a: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جودة.</a:t>
            </a:r>
          </a:p>
        </p:txBody>
      </p:sp>
      <p:sp>
        <p:nvSpPr>
          <p:cNvPr id="22" name="Oval 86">
            <a:extLst>
              <a:ext uri="{FF2B5EF4-FFF2-40B4-BE49-F238E27FC236}">
                <a16:creationId xmlns:a16="http://schemas.microsoft.com/office/drawing/2014/main" id="{A16D2E9A-78F2-DA81-CB3D-B2F69B85E699}"/>
              </a:ext>
            </a:extLst>
          </p:cNvPr>
          <p:cNvSpPr/>
          <p:nvPr/>
        </p:nvSpPr>
        <p:spPr>
          <a:xfrm>
            <a:off x="4907482" y="3919315"/>
            <a:ext cx="432000" cy="432000"/>
          </a:xfrm>
          <a:prstGeom prst="ellipse">
            <a:avLst/>
          </a:prstGeom>
          <a:solidFill>
            <a:schemeClr val="bg1">
              <a:lumMod val="95000"/>
            </a:schemeClr>
          </a:solidFill>
          <a:ln w="12700">
            <a:noFill/>
            <a:extLst>
              <a:ext uri="{C807C97D-BFC1-408E-A445-0C87EB9F89A2}">
                <ask:lineSketchStyleProps xmlns:ask="http://schemas.microsoft.com/office/drawing/2018/sketchyshapes" sd="476908772">
                  <a:custGeom>
                    <a:avLst/>
                    <a:gdLst>
                      <a:gd name="connsiteX0" fmla="*/ 0 w 674194"/>
                      <a:gd name="connsiteY0" fmla="*/ 386929 h 773857"/>
                      <a:gd name="connsiteX1" fmla="*/ 337097 w 674194"/>
                      <a:gd name="connsiteY1" fmla="*/ 0 h 773857"/>
                      <a:gd name="connsiteX2" fmla="*/ 674194 w 674194"/>
                      <a:gd name="connsiteY2" fmla="*/ 386929 h 773857"/>
                      <a:gd name="connsiteX3" fmla="*/ 337097 w 674194"/>
                      <a:gd name="connsiteY3" fmla="*/ 773858 h 773857"/>
                      <a:gd name="connsiteX4" fmla="*/ 0 w 674194"/>
                      <a:gd name="connsiteY4" fmla="*/ 386929 h 77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94" h="773857" fill="none" extrusionOk="0">
                        <a:moveTo>
                          <a:pt x="0" y="386929"/>
                        </a:moveTo>
                        <a:cubicBezTo>
                          <a:pt x="2368" y="186242"/>
                          <a:pt x="178591" y="-12681"/>
                          <a:pt x="337097" y="0"/>
                        </a:cubicBezTo>
                        <a:cubicBezTo>
                          <a:pt x="505724" y="-3447"/>
                          <a:pt x="645140" y="184313"/>
                          <a:pt x="674194" y="386929"/>
                        </a:cubicBezTo>
                        <a:cubicBezTo>
                          <a:pt x="635962" y="625029"/>
                          <a:pt x="523442" y="790501"/>
                          <a:pt x="337097" y="773858"/>
                        </a:cubicBezTo>
                        <a:cubicBezTo>
                          <a:pt x="130475" y="821754"/>
                          <a:pt x="31807" y="620000"/>
                          <a:pt x="0" y="386929"/>
                        </a:cubicBezTo>
                        <a:close/>
                      </a:path>
                      <a:path w="674194" h="773857" stroke="0" extrusionOk="0">
                        <a:moveTo>
                          <a:pt x="0" y="386929"/>
                        </a:moveTo>
                        <a:cubicBezTo>
                          <a:pt x="10988" y="175667"/>
                          <a:pt x="122961" y="-31326"/>
                          <a:pt x="337097" y="0"/>
                        </a:cubicBezTo>
                        <a:cubicBezTo>
                          <a:pt x="536009" y="-4592"/>
                          <a:pt x="673251" y="212910"/>
                          <a:pt x="674194" y="386929"/>
                        </a:cubicBezTo>
                        <a:cubicBezTo>
                          <a:pt x="654140" y="624078"/>
                          <a:pt x="530444" y="810631"/>
                          <a:pt x="337097" y="773858"/>
                        </a:cubicBezTo>
                        <a:cubicBezTo>
                          <a:pt x="144502" y="800968"/>
                          <a:pt x="110" y="617287"/>
                          <a:pt x="0" y="38692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Freeform: Shape 60">
            <a:extLst>
              <a:ext uri="{FF2B5EF4-FFF2-40B4-BE49-F238E27FC236}">
                <a16:creationId xmlns:a16="http://schemas.microsoft.com/office/drawing/2014/main" id="{D002F3AB-3119-0EBD-7853-F649790F3FA1}"/>
              </a:ext>
            </a:extLst>
          </p:cNvPr>
          <p:cNvSpPr/>
          <p:nvPr/>
        </p:nvSpPr>
        <p:spPr>
          <a:xfrm rot="18019393">
            <a:off x="5407899" y="3930403"/>
            <a:ext cx="396000" cy="360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chemeClr val="accent3"/>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24" name="Freeform: Shape 60">
            <a:extLst>
              <a:ext uri="{FF2B5EF4-FFF2-40B4-BE49-F238E27FC236}">
                <a16:creationId xmlns:a16="http://schemas.microsoft.com/office/drawing/2014/main" id="{5B43ED94-7B3C-3112-35DB-22B254FAC15F}"/>
              </a:ext>
            </a:extLst>
          </p:cNvPr>
          <p:cNvSpPr/>
          <p:nvPr/>
        </p:nvSpPr>
        <p:spPr>
          <a:xfrm flipV="1">
            <a:off x="5177825" y="3543764"/>
            <a:ext cx="432000" cy="396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rgbClr val="F59A49"/>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25" name="Freeform: Shape 61">
            <a:extLst>
              <a:ext uri="{FF2B5EF4-FFF2-40B4-BE49-F238E27FC236}">
                <a16:creationId xmlns:a16="http://schemas.microsoft.com/office/drawing/2014/main" id="{4D84ED31-5106-A629-FB56-06668DAF259D}"/>
              </a:ext>
            </a:extLst>
          </p:cNvPr>
          <p:cNvSpPr/>
          <p:nvPr/>
        </p:nvSpPr>
        <p:spPr>
          <a:xfrm flipV="1">
            <a:off x="4639232" y="3543764"/>
            <a:ext cx="432000" cy="396000"/>
          </a:xfrm>
          <a:custGeom>
            <a:avLst/>
            <a:gdLst>
              <a:gd name="connsiteX0" fmla="*/ 644888 w 1571861"/>
              <a:gd name="connsiteY0" fmla="*/ 15639 h 1361788"/>
              <a:gd name="connsiteX1" fmla="*/ 77008 w 1571861"/>
              <a:gd name="connsiteY1" fmla="*/ 307390 h 1361788"/>
              <a:gd name="connsiteX2" fmla="*/ 23477 w 1571861"/>
              <a:gd name="connsiteY2" fmla="*/ 511701 h 1361788"/>
              <a:gd name="connsiteX3" fmla="*/ 1414223 w 1571861"/>
              <a:gd name="connsiteY3" fmla="*/ 1360950 h 1361788"/>
              <a:gd name="connsiteX4" fmla="*/ 1571861 w 1571861"/>
              <a:gd name="connsiteY4" fmla="*/ 1220075 h 1361788"/>
              <a:gd name="connsiteX5" fmla="*/ 1571861 w 1571861"/>
              <a:gd name="connsiteY5" fmla="*/ 581614 h 1361788"/>
              <a:gd name="connsiteX6" fmla="*/ 1453466 w 1571861"/>
              <a:gd name="connsiteY6" fmla="*/ 441882 h 1361788"/>
              <a:gd name="connsiteX7" fmla="*/ 823673 w 1571861"/>
              <a:gd name="connsiteY7" fmla="*/ 57454 h 1361788"/>
              <a:gd name="connsiteX8" fmla="*/ 644888 w 1571861"/>
              <a:gd name="connsiteY8" fmla="*/ 15639 h 136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61" h="1361788">
                <a:moveTo>
                  <a:pt x="644888" y="15639"/>
                </a:moveTo>
                <a:lnTo>
                  <a:pt x="77008" y="307390"/>
                </a:lnTo>
                <a:cubicBezTo>
                  <a:pt x="1951" y="345966"/>
                  <a:pt x="-23005" y="441216"/>
                  <a:pt x="23477" y="511701"/>
                </a:cubicBezTo>
                <a:cubicBezTo>
                  <a:pt x="330087" y="975664"/>
                  <a:pt x="833102" y="1298275"/>
                  <a:pt x="1414223" y="1360950"/>
                </a:cubicBezTo>
                <a:cubicBezTo>
                  <a:pt x="1498328" y="1369999"/>
                  <a:pt x="1571861" y="1304657"/>
                  <a:pt x="1571861" y="1220075"/>
                </a:cubicBezTo>
                <a:lnTo>
                  <a:pt x="1571861" y="581614"/>
                </a:lnTo>
                <a:cubicBezTo>
                  <a:pt x="1571861" y="512368"/>
                  <a:pt x="1521760" y="453503"/>
                  <a:pt x="1453466" y="441882"/>
                </a:cubicBezTo>
                <a:cubicBezTo>
                  <a:pt x="1196957" y="398353"/>
                  <a:pt x="973787" y="256907"/>
                  <a:pt x="823673" y="57454"/>
                </a:cubicBezTo>
                <a:cubicBezTo>
                  <a:pt x="781858" y="1923"/>
                  <a:pt x="706706" y="-16175"/>
                  <a:pt x="644888" y="15639"/>
                </a:cubicBezTo>
                <a:close/>
              </a:path>
            </a:pathLst>
          </a:custGeom>
          <a:solidFill>
            <a:srgbClr val="009E63"/>
          </a:solidFill>
          <a:ln w="12700" cap="flat">
            <a:noFill/>
            <a:prstDash val="solid"/>
            <a:miter/>
            <a:extLst>
              <a:ext uri="{C807C97D-BFC1-408E-A445-0C87EB9F89A2}">
                <ask:lineSketchStyleProps xmlns:ask="http://schemas.microsoft.com/office/drawing/2018/sketchyshapes" sd="234601183">
                  <a:custGeom>
                    <a:avLst/>
                    <a:gdLst>
                      <a:gd name="connsiteX0" fmla="*/ 341615 w 832660"/>
                      <a:gd name="connsiteY0" fmla="*/ 9509 h 828016"/>
                      <a:gd name="connsiteX1" fmla="*/ 40793 w 832660"/>
                      <a:gd name="connsiteY1" fmla="*/ 186904 h 828016"/>
                      <a:gd name="connsiteX2" fmla="*/ 12436 w 832660"/>
                      <a:gd name="connsiteY2" fmla="*/ 311132 h 828016"/>
                      <a:gd name="connsiteX3" fmla="*/ 749154 w 832660"/>
                      <a:gd name="connsiteY3" fmla="*/ 827506 h 828016"/>
                      <a:gd name="connsiteX4" fmla="*/ 832659 w 832660"/>
                      <a:gd name="connsiteY4" fmla="*/ 741849 h 828016"/>
                      <a:gd name="connsiteX5" fmla="*/ 832659 w 832660"/>
                      <a:gd name="connsiteY5" fmla="*/ 353642 h 828016"/>
                      <a:gd name="connsiteX6" fmla="*/ 769942 w 832660"/>
                      <a:gd name="connsiteY6" fmla="*/ 268680 h 828016"/>
                      <a:gd name="connsiteX7" fmla="*/ 436323 w 832660"/>
                      <a:gd name="connsiteY7" fmla="*/ 34934 h 828016"/>
                      <a:gd name="connsiteX8" fmla="*/ 341615 w 832660"/>
                      <a:gd name="connsiteY8" fmla="*/ 9509 h 8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660" h="828016" fill="none" extrusionOk="0">
                        <a:moveTo>
                          <a:pt x="341615" y="9509"/>
                        </a:moveTo>
                        <a:cubicBezTo>
                          <a:pt x="247391" y="61210"/>
                          <a:pt x="155374" y="135363"/>
                          <a:pt x="40793" y="186904"/>
                        </a:cubicBezTo>
                        <a:cubicBezTo>
                          <a:pt x="-3525" y="210415"/>
                          <a:pt x="-13704" y="272508"/>
                          <a:pt x="12436" y="311132"/>
                        </a:cubicBezTo>
                        <a:cubicBezTo>
                          <a:pt x="183677" y="591511"/>
                          <a:pt x="456553" y="839003"/>
                          <a:pt x="749154" y="827506"/>
                        </a:cubicBezTo>
                        <a:cubicBezTo>
                          <a:pt x="790060" y="844573"/>
                          <a:pt x="829901" y="795696"/>
                          <a:pt x="832659" y="741849"/>
                        </a:cubicBezTo>
                        <a:cubicBezTo>
                          <a:pt x="817529" y="661636"/>
                          <a:pt x="842734" y="546134"/>
                          <a:pt x="832659" y="353642"/>
                        </a:cubicBezTo>
                        <a:cubicBezTo>
                          <a:pt x="830869" y="313253"/>
                          <a:pt x="809989" y="284070"/>
                          <a:pt x="769942" y="268680"/>
                        </a:cubicBezTo>
                        <a:cubicBezTo>
                          <a:pt x="623250" y="208365"/>
                          <a:pt x="508600" y="145880"/>
                          <a:pt x="436323" y="34934"/>
                        </a:cubicBezTo>
                        <a:cubicBezTo>
                          <a:pt x="416021" y="3594"/>
                          <a:pt x="377429" y="-10397"/>
                          <a:pt x="341615" y="9509"/>
                        </a:cubicBezTo>
                        <a:close/>
                      </a:path>
                      <a:path w="832660" h="828016" stroke="0" extrusionOk="0">
                        <a:moveTo>
                          <a:pt x="341615" y="9509"/>
                        </a:moveTo>
                        <a:cubicBezTo>
                          <a:pt x="249077" y="67466"/>
                          <a:pt x="182585" y="123508"/>
                          <a:pt x="40793" y="186904"/>
                        </a:cubicBezTo>
                        <a:cubicBezTo>
                          <a:pt x="836" y="217867"/>
                          <a:pt x="-12378" y="270345"/>
                          <a:pt x="12436" y="311132"/>
                        </a:cubicBezTo>
                        <a:cubicBezTo>
                          <a:pt x="214576" y="626994"/>
                          <a:pt x="426962" y="840030"/>
                          <a:pt x="749154" y="827506"/>
                        </a:cubicBezTo>
                        <a:cubicBezTo>
                          <a:pt x="782957" y="828317"/>
                          <a:pt x="838567" y="789562"/>
                          <a:pt x="832659" y="741849"/>
                        </a:cubicBezTo>
                        <a:cubicBezTo>
                          <a:pt x="836929" y="600319"/>
                          <a:pt x="815462" y="521411"/>
                          <a:pt x="832659" y="353642"/>
                        </a:cubicBezTo>
                        <a:cubicBezTo>
                          <a:pt x="827056" y="307236"/>
                          <a:pt x="808438" y="278814"/>
                          <a:pt x="769942" y="268680"/>
                        </a:cubicBezTo>
                        <a:cubicBezTo>
                          <a:pt x="634425" y="235680"/>
                          <a:pt x="497307" y="155363"/>
                          <a:pt x="436323" y="34934"/>
                        </a:cubicBezTo>
                        <a:cubicBezTo>
                          <a:pt x="407101" y="-456"/>
                          <a:pt x="366437" y="-12317"/>
                          <a:pt x="341615" y="9509"/>
                        </a:cubicBezTo>
                        <a:close/>
                      </a:path>
                    </a:pathLst>
                  </a:custGeom>
                  <ask:type>
                    <ask:lineSketchNone/>
                  </ask:type>
                </ask:lineSketchStyleProps>
              </a:ext>
            </a:extLst>
          </a:ln>
        </p:spPr>
        <p:txBody>
          <a:bodyPr rtlCol="0" anchor="ctr"/>
          <a:lstStyle/>
          <a:p>
            <a:endParaRPr lang="en-US" dirty="0"/>
          </a:p>
        </p:txBody>
      </p:sp>
      <p:cxnSp>
        <p:nvCxnSpPr>
          <p:cNvPr id="26" name="موصل: على شكل مرفق 25">
            <a:extLst>
              <a:ext uri="{FF2B5EF4-FFF2-40B4-BE49-F238E27FC236}">
                <a16:creationId xmlns:a16="http://schemas.microsoft.com/office/drawing/2014/main" id="{9AF0B9EE-E4B0-56FC-B422-32FD4B260040}"/>
              </a:ext>
            </a:extLst>
          </p:cNvPr>
          <p:cNvCxnSpPr>
            <a:cxnSpLocks/>
          </p:cNvCxnSpPr>
          <p:nvPr/>
        </p:nvCxnSpPr>
        <p:spPr>
          <a:xfrm flipV="1">
            <a:off x="5567610" y="3028984"/>
            <a:ext cx="663867" cy="566378"/>
          </a:xfrm>
          <a:prstGeom prst="bentConnector3">
            <a:avLst/>
          </a:prstGeom>
          <a:ln>
            <a:solidFill>
              <a:srgbClr val="F59A49"/>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رابط مستقيم 28">
            <a:extLst>
              <a:ext uri="{FF2B5EF4-FFF2-40B4-BE49-F238E27FC236}">
                <a16:creationId xmlns:a16="http://schemas.microsoft.com/office/drawing/2014/main" id="{B90BCE05-1E98-8A1A-80B7-6D52DB5E4B2B}"/>
              </a:ext>
            </a:extLst>
          </p:cNvPr>
          <p:cNvCxnSpPr>
            <a:cxnSpLocks/>
          </p:cNvCxnSpPr>
          <p:nvPr/>
        </p:nvCxnSpPr>
        <p:spPr>
          <a:xfrm flipH="1">
            <a:off x="5773496" y="4107266"/>
            <a:ext cx="1132801" cy="0"/>
          </a:xfrm>
          <a:prstGeom prst="line">
            <a:avLst/>
          </a:prstGeom>
          <a:ln>
            <a:solidFill>
              <a:schemeClr val="accent3"/>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a16="http://schemas.microsoft.com/office/drawing/2014/main" id="{76F606E1-6672-4488-48F2-BB19FA0046B5}"/>
              </a:ext>
            </a:extLst>
          </p:cNvPr>
          <p:cNvCxnSpPr>
            <a:cxnSpLocks/>
          </p:cNvCxnSpPr>
          <p:nvPr/>
        </p:nvCxnSpPr>
        <p:spPr>
          <a:xfrm>
            <a:off x="3344551" y="4107266"/>
            <a:ext cx="1132801" cy="0"/>
          </a:xfrm>
          <a:prstGeom prst="line">
            <a:avLst/>
          </a:prstGeom>
          <a:ln>
            <a:solidFill>
              <a:srgbClr val="CD245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2" name="Freeform: Shape 60">
            <a:extLst>
              <a:ext uri="{FF2B5EF4-FFF2-40B4-BE49-F238E27FC236}">
                <a16:creationId xmlns:a16="http://schemas.microsoft.com/office/drawing/2014/main" id="{FA7B8273-2B3F-5498-AC8F-15A7B28A986A}"/>
              </a:ext>
            </a:extLst>
          </p:cNvPr>
          <p:cNvSpPr/>
          <p:nvPr/>
        </p:nvSpPr>
        <p:spPr>
          <a:xfrm>
            <a:off x="5179254" y="4330866"/>
            <a:ext cx="432000" cy="396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rgbClr val="FAC342"/>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33" name="Freeform: Shape 61">
            <a:extLst>
              <a:ext uri="{FF2B5EF4-FFF2-40B4-BE49-F238E27FC236}">
                <a16:creationId xmlns:a16="http://schemas.microsoft.com/office/drawing/2014/main" id="{ECF3F162-8A36-38F7-182C-8D7304B4DB03}"/>
              </a:ext>
            </a:extLst>
          </p:cNvPr>
          <p:cNvSpPr/>
          <p:nvPr/>
        </p:nvSpPr>
        <p:spPr>
          <a:xfrm>
            <a:off x="4640661" y="4330866"/>
            <a:ext cx="432000" cy="396000"/>
          </a:xfrm>
          <a:custGeom>
            <a:avLst/>
            <a:gdLst>
              <a:gd name="connsiteX0" fmla="*/ 644888 w 1571861"/>
              <a:gd name="connsiteY0" fmla="*/ 15639 h 1361788"/>
              <a:gd name="connsiteX1" fmla="*/ 77008 w 1571861"/>
              <a:gd name="connsiteY1" fmla="*/ 307390 h 1361788"/>
              <a:gd name="connsiteX2" fmla="*/ 23477 w 1571861"/>
              <a:gd name="connsiteY2" fmla="*/ 511701 h 1361788"/>
              <a:gd name="connsiteX3" fmla="*/ 1414223 w 1571861"/>
              <a:gd name="connsiteY3" fmla="*/ 1360950 h 1361788"/>
              <a:gd name="connsiteX4" fmla="*/ 1571861 w 1571861"/>
              <a:gd name="connsiteY4" fmla="*/ 1220075 h 1361788"/>
              <a:gd name="connsiteX5" fmla="*/ 1571861 w 1571861"/>
              <a:gd name="connsiteY5" fmla="*/ 581614 h 1361788"/>
              <a:gd name="connsiteX6" fmla="*/ 1453466 w 1571861"/>
              <a:gd name="connsiteY6" fmla="*/ 441882 h 1361788"/>
              <a:gd name="connsiteX7" fmla="*/ 823673 w 1571861"/>
              <a:gd name="connsiteY7" fmla="*/ 57454 h 1361788"/>
              <a:gd name="connsiteX8" fmla="*/ 644888 w 1571861"/>
              <a:gd name="connsiteY8" fmla="*/ 15639 h 136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61" h="1361788">
                <a:moveTo>
                  <a:pt x="644888" y="15639"/>
                </a:moveTo>
                <a:lnTo>
                  <a:pt x="77008" y="307390"/>
                </a:lnTo>
                <a:cubicBezTo>
                  <a:pt x="1951" y="345966"/>
                  <a:pt x="-23005" y="441216"/>
                  <a:pt x="23477" y="511701"/>
                </a:cubicBezTo>
                <a:cubicBezTo>
                  <a:pt x="330087" y="975664"/>
                  <a:pt x="833102" y="1298275"/>
                  <a:pt x="1414223" y="1360950"/>
                </a:cubicBezTo>
                <a:cubicBezTo>
                  <a:pt x="1498328" y="1369999"/>
                  <a:pt x="1571861" y="1304657"/>
                  <a:pt x="1571861" y="1220075"/>
                </a:cubicBezTo>
                <a:lnTo>
                  <a:pt x="1571861" y="581614"/>
                </a:lnTo>
                <a:cubicBezTo>
                  <a:pt x="1571861" y="512368"/>
                  <a:pt x="1521760" y="453503"/>
                  <a:pt x="1453466" y="441882"/>
                </a:cubicBezTo>
                <a:cubicBezTo>
                  <a:pt x="1196957" y="398353"/>
                  <a:pt x="973787" y="256907"/>
                  <a:pt x="823673" y="57454"/>
                </a:cubicBezTo>
                <a:cubicBezTo>
                  <a:pt x="781858" y="1923"/>
                  <a:pt x="706706" y="-16175"/>
                  <a:pt x="644888" y="15639"/>
                </a:cubicBezTo>
                <a:close/>
              </a:path>
            </a:pathLst>
          </a:custGeom>
          <a:solidFill>
            <a:srgbClr val="F59A49"/>
          </a:solidFill>
          <a:ln w="12700" cap="flat">
            <a:noFill/>
            <a:prstDash val="solid"/>
            <a:miter/>
            <a:extLst>
              <a:ext uri="{C807C97D-BFC1-408E-A445-0C87EB9F89A2}">
                <ask:lineSketchStyleProps xmlns:ask="http://schemas.microsoft.com/office/drawing/2018/sketchyshapes" sd="234601183">
                  <a:custGeom>
                    <a:avLst/>
                    <a:gdLst>
                      <a:gd name="connsiteX0" fmla="*/ 341615 w 832660"/>
                      <a:gd name="connsiteY0" fmla="*/ 9509 h 828016"/>
                      <a:gd name="connsiteX1" fmla="*/ 40793 w 832660"/>
                      <a:gd name="connsiteY1" fmla="*/ 186904 h 828016"/>
                      <a:gd name="connsiteX2" fmla="*/ 12436 w 832660"/>
                      <a:gd name="connsiteY2" fmla="*/ 311132 h 828016"/>
                      <a:gd name="connsiteX3" fmla="*/ 749154 w 832660"/>
                      <a:gd name="connsiteY3" fmla="*/ 827506 h 828016"/>
                      <a:gd name="connsiteX4" fmla="*/ 832659 w 832660"/>
                      <a:gd name="connsiteY4" fmla="*/ 741849 h 828016"/>
                      <a:gd name="connsiteX5" fmla="*/ 832659 w 832660"/>
                      <a:gd name="connsiteY5" fmla="*/ 353642 h 828016"/>
                      <a:gd name="connsiteX6" fmla="*/ 769942 w 832660"/>
                      <a:gd name="connsiteY6" fmla="*/ 268680 h 828016"/>
                      <a:gd name="connsiteX7" fmla="*/ 436323 w 832660"/>
                      <a:gd name="connsiteY7" fmla="*/ 34934 h 828016"/>
                      <a:gd name="connsiteX8" fmla="*/ 341615 w 832660"/>
                      <a:gd name="connsiteY8" fmla="*/ 9509 h 8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660" h="828016" fill="none" extrusionOk="0">
                        <a:moveTo>
                          <a:pt x="341615" y="9509"/>
                        </a:moveTo>
                        <a:cubicBezTo>
                          <a:pt x="247391" y="61210"/>
                          <a:pt x="155374" y="135363"/>
                          <a:pt x="40793" y="186904"/>
                        </a:cubicBezTo>
                        <a:cubicBezTo>
                          <a:pt x="-3525" y="210415"/>
                          <a:pt x="-13704" y="272508"/>
                          <a:pt x="12436" y="311132"/>
                        </a:cubicBezTo>
                        <a:cubicBezTo>
                          <a:pt x="183677" y="591511"/>
                          <a:pt x="456553" y="839003"/>
                          <a:pt x="749154" y="827506"/>
                        </a:cubicBezTo>
                        <a:cubicBezTo>
                          <a:pt x="790060" y="844573"/>
                          <a:pt x="829901" y="795696"/>
                          <a:pt x="832659" y="741849"/>
                        </a:cubicBezTo>
                        <a:cubicBezTo>
                          <a:pt x="817529" y="661636"/>
                          <a:pt x="842734" y="546134"/>
                          <a:pt x="832659" y="353642"/>
                        </a:cubicBezTo>
                        <a:cubicBezTo>
                          <a:pt x="830869" y="313253"/>
                          <a:pt x="809989" y="284070"/>
                          <a:pt x="769942" y="268680"/>
                        </a:cubicBezTo>
                        <a:cubicBezTo>
                          <a:pt x="623250" y="208365"/>
                          <a:pt x="508600" y="145880"/>
                          <a:pt x="436323" y="34934"/>
                        </a:cubicBezTo>
                        <a:cubicBezTo>
                          <a:pt x="416021" y="3594"/>
                          <a:pt x="377429" y="-10397"/>
                          <a:pt x="341615" y="9509"/>
                        </a:cubicBezTo>
                        <a:close/>
                      </a:path>
                      <a:path w="832660" h="828016" stroke="0" extrusionOk="0">
                        <a:moveTo>
                          <a:pt x="341615" y="9509"/>
                        </a:moveTo>
                        <a:cubicBezTo>
                          <a:pt x="249077" y="67466"/>
                          <a:pt x="182585" y="123508"/>
                          <a:pt x="40793" y="186904"/>
                        </a:cubicBezTo>
                        <a:cubicBezTo>
                          <a:pt x="836" y="217867"/>
                          <a:pt x="-12378" y="270345"/>
                          <a:pt x="12436" y="311132"/>
                        </a:cubicBezTo>
                        <a:cubicBezTo>
                          <a:pt x="214576" y="626994"/>
                          <a:pt x="426962" y="840030"/>
                          <a:pt x="749154" y="827506"/>
                        </a:cubicBezTo>
                        <a:cubicBezTo>
                          <a:pt x="782957" y="828317"/>
                          <a:pt x="838567" y="789562"/>
                          <a:pt x="832659" y="741849"/>
                        </a:cubicBezTo>
                        <a:cubicBezTo>
                          <a:pt x="836929" y="600319"/>
                          <a:pt x="815462" y="521411"/>
                          <a:pt x="832659" y="353642"/>
                        </a:cubicBezTo>
                        <a:cubicBezTo>
                          <a:pt x="827056" y="307236"/>
                          <a:pt x="808438" y="278814"/>
                          <a:pt x="769942" y="268680"/>
                        </a:cubicBezTo>
                        <a:cubicBezTo>
                          <a:pt x="634425" y="235680"/>
                          <a:pt x="497307" y="155363"/>
                          <a:pt x="436323" y="34934"/>
                        </a:cubicBezTo>
                        <a:cubicBezTo>
                          <a:pt x="407101" y="-456"/>
                          <a:pt x="366437" y="-12317"/>
                          <a:pt x="341615" y="9509"/>
                        </a:cubicBezTo>
                        <a:close/>
                      </a:path>
                    </a:pathLst>
                  </a:custGeom>
                  <ask:type>
                    <ask:lineSketchNone/>
                  </ask:type>
                </ask:lineSketchStyleProps>
              </a:ext>
            </a:extLst>
          </a:ln>
        </p:spPr>
        <p:txBody>
          <a:bodyPr rtlCol="0" anchor="ctr"/>
          <a:lstStyle/>
          <a:p>
            <a:endParaRPr lang="en-US" dirty="0"/>
          </a:p>
        </p:txBody>
      </p:sp>
      <p:sp>
        <p:nvSpPr>
          <p:cNvPr id="34" name="Freeform: Shape 60">
            <a:extLst>
              <a:ext uri="{FF2B5EF4-FFF2-40B4-BE49-F238E27FC236}">
                <a16:creationId xmlns:a16="http://schemas.microsoft.com/office/drawing/2014/main" id="{E97F8785-7FE0-3E0B-88AA-7DDC9EB46BCE}"/>
              </a:ext>
            </a:extLst>
          </p:cNvPr>
          <p:cNvSpPr/>
          <p:nvPr/>
        </p:nvSpPr>
        <p:spPr>
          <a:xfrm rot="3580607" flipH="1">
            <a:off x="4455454" y="3923104"/>
            <a:ext cx="396000" cy="360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rgbClr val="CD245E"/>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35" name="مربع نص 34">
            <a:extLst>
              <a:ext uri="{FF2B5EF4-FFF2-40B4-BE49-F238E27FC236}">
                <a16:creationId xmlns:a16="http://schemas.microsoft.com/office/drawing/2014/main" id="{998D47B1-5189-D0DB-65D3-D92573C6DC9A}"/>
              </a:ext>
            </a:extLst>
          </p:cNvPr>
          <p:cNvSpPr txBox="1"/>
          <p:nvPr/>
        </p:nvSpPr>
        <p:spPr>
          <a:xfrm>
            <a:off x="6937558" y="3733771"/>
            <a:ext cx="2403267" cy="738664"/>
          </a:xfrm>
          <a:prstGeom prst="rect">
            <a:avLst/>
          </a:prstGeom>
          <a:noFill/>
        </p:spPr>
        <p:txBody>
          <a:bodyPr wrap="square" anchor="ctr">
            <a:spAutoFit/>
          </a:bodyPr>
          <a:lstStyle/>
          <a:p>
            <a:pPr marL="0" lvl="0" indent="0" algn="ctr" rtl="1">
              <a:buFont typeface="+mj-lt"/>
              <a:buNone/>
            </a:pPr>
            <a:r>
              <a:rPr lang="ar-SA" sz="1400" b="0" dirty="0">
                <a:solidFill>
                  <a:schemeClr val="accent3"/>
                </a:solidFill>
                <a:latin typeface="Ara Hamah Homs" panose="00000500000000000000" pitchFamily="2" charset="-78"/>
                <a:cs typeface="Ara Hamah Homs" panose="00000500000000000000" pitchFamily="2" charset="-78"/>
              </a:rPr>
              <a:t>اتخاذ القرارات المستنيرة: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تخطيط مستقبلي .</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تخصيص الموارد وتحديد الأولويات.</a:t>
            </a:r>
          </a:p>
        </p:txBody>
      </p:sp>
      <p:cxnSp>
        <p:nvCxnSpPr>
          <p:cNvPr id="41" name="موصل: على شكل مرفق 40">
            <a:extLst>
              <a:ext uri="{FF2B5EF4-FFF2-40B4-BE49-F238E27FC236}">
                <a16:creationId xmlns:a16="http://schemas.microsoft.com/office/drawing/2014/main" id="{87CA9361-38F7-7B49-45C7-8122BE42482B}"/>
              </a:ext>
            </a:extLst>
          </p:cNvPr>
          <p:cNvCxnSpPr>
            <a:cxnSpLocks/>
          </p:cNvCxnSpPr>
          <p:nvPr/>
        </p:nvCxnSpPr>
        <p:spPr>
          <a:xfrm>
            <a:off x="5567610" y="4685407"/>
            <a:ext cx="663867" cy="566378"/>
          </a:xfrm>
          <a:prstGeom prst="bentConnector3">
            <a:avLst/>
          </a:prstGeom>
          <a:ln>
            <a:solidFill>
              <a:srgbClr val="FAC34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مربع نص 41">
            <a:extLst>
              <a:ext uri="{FF2B5EF4-FFF2-40B4-BE49-F238E27FC236}">
                <a16:creationId xmlns:a16="http://schemas.microsoft.com/office/drawing/2014/main" id="{501D89F0-C4FA-0C80-CD32-EFB72216E304}"/>
              </a:ext>
            </a:extLst>
          </p:cNvPr>
          <p:cNvSpPr txBox="1"/>
          <p:nvPr/>
        </p:nvSpPr>
        <p:spPr>
          <a:xfrm>
            <a:off x="6257465" y="4882453"/>
            <a:ext cx="2880971" cy="738664"/>
          </a:xfrm>
          <a:prstGeom prst="rect">
            <a:avLst/>
          </a:prstGeom>
          <a:noFill/>
        </p:spPr>
        <p:txBody>
          <a:bodyPr wrap="square" anchor="ctr">
            <a:spAutoFit/>
          </a:bodyPr>
          <a:lstStyle/>
          <a:p>
            <a:pPr marL="0" lvl="0" indent="0" algn="ctr" rtl="1">
              <a:buFont typeface="+mj-lt"/>
              <a:buNone/>
            </a:pPr>
            <a:r>
              <a:rPr lang="ar-SA" sz="1400" b="0" dirty="0">
                <a:solidFill>
                  <a:srgbClr val="FAC342"/>
                </a:solidFill>
                <a:latin typeface="Ara Hamah Homs" panose="00000500000000000000" pitchFamily="2" charset="-78"/>
                <a:cs typeface="Ara Hamah Homs" panose="00000500000000000000" pitchFamily="2" charset="-78"/>
              </a:rPr>
              <a:t>زيادة الرضا والولاء:</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تلبية تطلعات وزيادة مشاركة المستفيدين.</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تحسين العلاقة مع المجتمع.</a:t>
            </a:r>
          </a:p>
        </p:txBody>
      </p:sp>
      <p:cxnSp>
        <p:nvCxnSpPr>
          <p:cNvPr id="43" name="موصل: على شكل مرفق 42">
            <a:extLst>
              <a:ext uri="{FF2B5EF4-FFF2-40B4-BE49-F238E27FC236}">
                <a16:creationId xmlns:a16="http://schemas.microsoft.com/office/drawing/2014/main" id="{0D7A5D2F-741F-2E83-24D5-AB636791810D}"/>
              </a:ext>
            </a:extLst>
          </p:cNvPr>
          <p:cNvCxnSpPr>
            <a:cxnSpLocks/>
          </p:cNvCxnSpPr>
          <p:nvPr/>
        </p:nvCxnSpPr>
        <p:spPr>
          <a:xfrm flipH="1" flipV="1">
            <a:off x="4033651" y="3028984"/>
            <a:ext cx="663867" cy="566378"/>
          </a:xfrm>
          <a:prstGeom prst="bentConnector3">
            <a:avLst/>
          </a:prstGeom>
          <a:ln>
            <a:solidFill>
              <a:srgbClr val="009E6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4" name="موصل: على شكل مرفق 43">
            <a:extLst>
              <a:ext uri="{FF2B5EF4-FFF2-40B4-BE49-F238E27FC236}">
                <a16:creationId xmlns:a16="http://schemas.microsoft.com/office/drawing/2014/main" id="{30346A83-7651-517F-3B99-E2533B7633CF}"/>
              </a:ext>
            </a:extLst>
          </p:cNvPr>
          <p:cNvCxnSpPr>
            <a:cxnSpLocks/>
          </p:cNvCxnSpPr>
          <p:nvPr/>
        </p:nvCxnSpPr>
        <p:spPr>
          <a:xfrm flipH="1">
            <a:off x="4033651" y="4685407"/>
            <a:ext cx="663867" cy="566378"/>
          </a:xfrm>
          <a:prstGeom prst="bentConnector3">
            <a:avLst/>
          </a:prstGeom>
          <a:ln>
            <a:solidFill>
              <a:schemeClr val="accent5"/>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5" name="مربع نص 44">
            <a:extLst>
              <a:ext uri="{FF2B5EF4-FFF2-40B4-BE49-F238E27FC236}">
                <a16:creationId xmlns:a16="http://schemas.microsoft.com/office/drawing/2014/main" id="{1026755B-3F68-2437-00AD-D2B5B876748A}"/>
              </a:ext>
            </a:extLst>
          </p:cNvPr>
          <p:cNvSpPr txBox="1"/>
          <p:nvPr/>
        </p:nvSpPr>
        <p:spPr>
          <a:xfrm>
            <a:off x="1537559" y="2655615"/>
            <a:ext cx="2403267" cy="738664"/>
          </a:xfrm>
          <a:prstGeom prst="rect">
            <a:avLst/>
          </a:prstGeom>
          <a:noFill/>
        </p:spPr>
        <p:txBody>
          <a:bodyPr wrap="square" anchor="ctr">
            <a:spAutoFit/>
          </a:bodyPr>
          <a:lstStyle/>
          <a:p>
            <a:pPr marL="0" lvl="0" indent="0" algn="ctr" rtl="1">
              <a:buFont typeface="+mj-lt"/>
              <a:buNone/>
            </a:pPr>
            <a:r>
              <a:rPr lang="ar-SA" sz="1400" b="0" dirty="0">
                <a:solidFill>
                  <a:srgbClr val="009E63"/>
                </a:solidFill>
                <a:latin typeface="Ara Hamah Homs" panose="00000500000000000000" pitchFamily="2" charset="-78"/>
                <a:cs typeface="Ara Hamah Homs" panose="00000500000000000000" pitchFamily="2" charset="-78"/>
              </a:rPr>
              <a:t>التقييم المستمر:</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متابعة التقدم لتحقيق الأهداف.</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قياس الأثر بشكل عام.</a:t>
            </a:r>
          </a:p>
        </p:txBody>
      </p:sp>
      <p:sp>
        <p:nvSpPr>
          <p:cNvPr id="46" name="مربع نص 45">
            <a:extLst>
              <a:ext uri="{FF2B5EF4-FFF2-40B4-BE49-F238E27FC236}">
                <a16:creationId xmlns:a16="http://schemas.microsoft.com/office/drawing/2014/main" id="{0489C474-7AE6-4E96-72E1-EEDB0603E327}"/>
              </a:ext>
            </a:extLst>
          </p:cNvPr>
          <p:cNvSpPr txBox="1"/>
          <p:nvPr/>
        </p:nvSpPr>
        <p:spPr>
          <a:xfrm>
            <a:off x="1275120" y="3733771"/>
            <a:ext cx="1971368" cy="738664"/>
          </a:xfrm>
          <a:prstGeom prst="rect">
            <a:avLst/>
          </a:prstGeom>
          <a:noFill/>
        </p:spPr>
        <p:txBody>
          <a:bodyPr wrap="square" anchor="ctr">
            <a:spAutoFit/>
          </a:bodyPr>
          <a:lstStyle/>
          <a:p>
            <a:pPr marL="0" lvl="0" indent="0" algn="ctr" rtl="1">
              <a:buFont typeface="+mj-lt"/>
              <a:buNone/>
            </a:pPr>
            <a:r>
              <a:rPr lang="ar-SA" sz="1400" b="0" dirty="0">
                <a:solidFill>
                  <a:srgbClr val="CD245E"/>
                </a:solidFill>
                <a:latin typeface="Ara Hamah Homs" panose="00000500000000000000" pitchFamily="2" charset="-78"/>
                <a:cs typeface="Ara Hamah Homs" panose="00000500000000000000" pitchFamily="2" charset="-78"/>
              </a:rPr>
              <a:t>التوافق مع المعايير والمقاييس:</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التوافق مع المعايير.</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التقارير والمحاسبة.</a:t>
            </a:r>
          </a:p>
        </p:txBody>
      </p:sp>
      <p:sp>
        <p:nvSpPr>
          <p:cNvPr id="47" name="مربع نص 46">
            <a:extLst>
              <a:ext uri="{FF2B5EF4-FFF2-40B4-BE49-F238E27FC236}">
                <a16:creationId xmlns:a16="http://schemas.microsoft.com/office/drawing/2014/main" id="{938DA272-0792-3A8E-694C-0D85CA6E9FD6}"/>
              </a:ext>
            </a:extLst>
          </p:cNvPr>
          <p:cNvSpPr txBox="1"/>
          <p:nvPr/>
        </p:nvSpPr>
        <p:spPr>
          <a:xfrm>
            <a:off x="2115507" y="4882453"/>
            <a:ext cx="1820977" cy="738664"/>
          </a:xfrm>
          <a:prstGeom prst="rect">
            <a:avLst/>
          </a:prstGeom>
          <a:noFill/>
        </p:spPr>
        <p:txBody>
          <a:bodyPr wrap="square" anchor="ctr">
            <a:spAutoFit/>
          </a:bodyPr>
          <a:lstStyle/>
          <a:p>
            <a:pPr marL="0" lvl="0" indent="0" algn="ctr" rtl="1">
              <a:buFont typeface="+mj-lt"/>
              <a:buNone/>
            </a:pPr>
            <a:r>
              <a:rPr lang="ar-SA" sz="1400" b="0" dirty="0">
                <a:solidFill>
                  <a:schemeClr val="accent5"/>
                </a:solidFill>
                <a:latin typeface="Ara Hamah Homs" panose="00000500000000000000" pitchFamily="2" charset="-78"/>
                <a:cs typeface="Ara Hamah Homs" panose="00000500000000000000" pitchFamily="2" charset="-78"/>
              </a:rPr>
              <a:t>تعزيز الثقة والمصداقية: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بناء سمعة إيجابية.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زيادة الشفافية.</a:t>
            </a:r>
          </a:p>
        </p:txBody>
      </p:sp>
      <p:sp>
        <p:nvSpPr>
          <p:cNvPr id="48" name="مربع نص 47">
            <a:extLst>
              <a:ext uri="{FF2B5EF4-FFF2-40B4-BE49-F238E27FC236}">
                <a16:creationId xmlns:a16="http://schemas.microsoft.com/office/drawing/2014/main" id="{990233D2-5F2E-4D9C-3827-4ADAA100B9B5}"/>
              </a:ext>
            </a:extLst>
          </p:cNvPr>
          <p:cNvSpPr txBox="1"/>
          <p:nvPr/>
        </p:nvSpPr>
        <p:spPr>
          <a:xfrm>
            <a:off x="1021534" y="6227026"/>
            <a:ext cx="8203896" cy="338554"/>
          </a:xfrm>
          <a:prstGeom prst="rect">
            <a:avLst/>
          </a:prstGeom>
          <a:noFill/>
        </p:spPr>
        <p:txBody>
          <a:bodyPr wrap="square" anchor="ctr">
            <a:spAutoFit/>
          </a:bodyPr>
          <a:lstStyle/>
          <a:p>
            <a:pPr marL="285750" lvl="0" indent="-285750" algn="justLow" rtl="1">
              <a:buFont typeface="Wingdings" panose="05000000000000000000" pitchFamily="2" charset="2"/>
              <a:buChar char="v"/>
            </a:pPr>
            <a:r>
              <a:rPr lang="ar-SA" sz="1600" b="0" dirty="0">
                <a:solidFill>
                  <a:srgbClr val="000000"/>
                </a:solidFill>
                <a:latin typeface="Ara Hamah Homs" panose="00000500000000000000" pitchFamily="2" charset="-78"/>
                <a:cs typeface="Ara Hamah Homs" panose="00000500000000000000" pitchFamily="2" charset="-78"/>
              </a:rPr>
              <a:t>القياس ليس فقط أداة لتقييم الأداء الحالي، ولكنه أيضاً أداة استراتيجية لتعزيز الجودة والفعالية على المدى الطويل.</a:t>
            </a:r>
          </a:p>
        </p:txBody>
      </p:sp>
    </p:spTree>
    <p:extLst>
      <p:ext uri="{BB962C8B-B14F-4D97-AF65-F5344CB8AC3E}">
        <p14:creationId xmlns:p14="http://schemas.microsoft.com/office/powerpoint/2010/main" val="86278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sp>
        <p:nvSpPr>
          <p:cNvPr id="10" name="مستطيل 9">
            <a:extLst>
              <a:ext uri="{FF2B5EF4-FFF2-40B4-BE49-F238E27FC236}">
                <a16:creationId xmlns:a16="http://schemas.microsoft.com/office/drawing/2014/main" id="{D93F1D73-4B66-6EFA-8D5A-707F4EE0A351}"/>
              </a:ext>
            </a:extLst>
          </p:cNvPr>
          <p:cNvSpPr/>
          <p:nvPr/>
        </p:nvSpPr>
        <p:spPr>
          <a:xfrm>
            <a:off x="7499988" y="3088188"/>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24BA888D-DEC1-F068-CF92-C82BB001AD69}"/>
              </a:ext>
            </a:extLst>
          </p:cNvPr>
          <p:cNvSpPr/>
          <p:nvPr/>
        </p:nvSpPr>
        <p:spPr>
          <a:xfrm>
            <a:off x="7953083" y="2658104"/>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742" y="586553"/>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476504" y="999431"/>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عن البرامج والأنشطة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32122" y="5808226"/>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9</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3" name="Hexagon 152">
            <a:extLst>
              <a:ext uri="{FF2B5EF4-FFF2-40B4-BE49-F238E27FC236}">
                <a16:creationId xmlns:a16="http://schemas.microsoft.com/office/drawing/2014/main" id="{8F065019-9887-09F3-0DA4-B02B8BD73D7D}"/>
              </a:ext>
            </a:extLst>
          </p:cNvPr>
          <p:cNvSpPr/>
          <p:nvPr/>
        </p:nvSpPr>
        <p:spPr>
          <a:xfrm>
            <a:off x="7581985" y="2742296"/>
            <a:ext cx="1044000" cy="849423"/>
          </a:xfrm>
          <a:prstGeom prst="flowChartPunchedCard">
            <a:avLst/>
          </a:prstGeom>
          <a:solidFill>
            <a:schemeClr val="bg1"/>
          </a:solidFill>
          <a:ln w="38100">
            <a:solidFill>
              <a:srgbClr val="FA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مستطيل 42">
            <a:extLst>
              <a:ext uri="{FF2B5EF4-FFF2-40B4-BE49-F238E27FC236}">
                <a16:creationId xmlns:a16="http://schemas.microsoft.com/office/drawing/2014/main" id="{F7473AAC-E6AB-18D3-711B-DAC89B25C44A}"/>
              </a:ext>
            </a:extLst>
          </p:cNvPr>
          <p:cNvSpPr/>
          <p:nvPr/>
        </p:nvSpPr>
        <p:spPr>
          <a:xfrm>
            <a:off x="5974988" y="3088188"/>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مستطيل 43">
            <a:extLst>
              <a:ext uri="{FF2B5EF4-FFF2-40B4-BE49-F238E27FC236}">
                <a16:creationId xmlns:a16="http://schemas.microsoft.com/office/drawing/2014/main" id="{BB9C84B1-FE3B-886A-8AF2-FCB42AC554C7}"/>
              </a:ext>
            </a:extLst>
          </p:cNvPr>
          <p:cNvSpPr/>
          <p:nvPr/>
        </p:nvSpPr>
        <p:spPr>
          <a:xfrm>
            <a:off x="6428083" y="2658104"/>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Hexagon 152">
            <a:extLst>
              <a:ext uri="{FF2B5EF4-FFF2-40B4-BE49-F238E27FC236}">
                <a16:creationId xmlns:a16="http://schemas.microsoft.com/office/drawing/2014/main" id="{22A1D49E-DEA0-E851-2E00-AD5E9A6C450A}"/>
              </a:ext>
            </a:extLst>
          </p:cNvPr>
          <p:cNvSpPr/>
          <p:nvPr/>
        </p:nvSpPr>
        <p:spPr>
          <a:xfrm>
            <a:off x="6056985" y="2742296"/>
            <a:ext cx="1044000" cy="849423"/>
          </a:xfrm>
          <a:prstGeom prst="flowChartPunchedCard">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مستطيل 50">
            <a:extLst>
              <a:ext uri="{FF2B5EF4-FFF2-40B4-BE49-F238E27FC236}">
                <a16:creationId xmlns:a16="http://schemas.microsoft.com/office/drawing/2014/main" id="{720DA7B0-EE17-6B7A-F46C-C08E5A17D5DC}"/>
              </a:ext>
            </a:extLst>
          </p:cNvPr>
          <p:cNvSpPr/>
          <p:nvPr/>
        </p:nvSpPr>
        <p:spPr>
          <a:xfrm>
            <a:off x="4526494" y="3087013"/>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CA80953D-6132-1BCD-A0BE-0DFED7AE85B9}"/>
              </a:ext>
            </a:extLst>
          </p:cNvPr>
          <p:cNvSpPr/>
          <p:nvPr/>
        </p:nvSpPr>
        <p:spPr>
          <a:xfrm>
            <a:off x="4979589" y="2656929"/>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3" name="Hexagon 152">
            <a:extLst>
              <a:ext uri="{FF2B5EF4-FFF2-40B4-BE49-F238E27FC236}">
                <a16:creationId xmlns:a16="http://schemas.microsoft.com/office/drawing/2014/main" id="{13F5071B-B952-121C-4C23-A282F067EA21}"/>
              </a:ext>
            </a:extLst>
          </p:cNvPr>
          <p:cNvSpPr/>
          <p:nvPr/>
        </p:nvSpPr>
        <p:spPr>
          <a:xfrm>
            <a:off x="4608491" y="2741121"/>
            <a:ext cx="1044000" cy="849423"/>
          </a:xfrm>
          <a:prstGeom prst="flowChartPunchedCard">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مستطيل 58">
            <a:extLst>
              <a:ext uri="{FF2B5EF4-FFF2-40B4-BE49-F238E27FC236}">
                <a16:creationId xmlns:a16="http://schemas.microsoft.com/office/drawing/2014/main" id="{C83E9CF6-8F77-60A9-5160-8CB3FB2CD323}"/>
              </a:ext>
            </a:extLst>
          </p:cNvPr>
          <p:cNvSpPr/>
          <p:nvPr/>
        </p:nvSpPr>
        <p:spPr>
          <a:xfrm>
            <a:off x="3001494" y="3087013"/>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مستطيل 59">
            <a:extLst>
              <a:ext uri="{FF2B5EF4-FFF2-40B4-BE49-F238E27FC236}">
                <a16:creationId xmlns:a16="http://schemas.microsoft.com/office/drawing/2014/main" id="{8294BCCD-F034-EFC7-FF12-AFACFD23F775}"/>
              </a:ext>
            </a:extLst>
          </p:cNvPr>
          <p:cNvSpPr/>
          <p:nvPr/>
        </p:nvSpPr>
        <p:spPr>
          <a:xfrm>
            <a:off x="3454589" y="2656929"/>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Hexagon 152">
            <a:extLst>
              <a:ext uri="{FF2B5EF4-FFF2-40B4-BE49-F238E27FC236}">
                <a16:creationId xmlns:a16="http://schemas.microsoft.com/office/drawing/2014/main" id="{6BCA045E-432D-1AED-7B9D-037A8F36CCB8}"/>
              </a:ext>
            </a:extLst>
          </p:cNvPr>
          <p:cNvSpPr/>
          <p:nvPr/>
        </p:nvSpPr>
        <p:spPr>
          <a:xfrm>
            <a:off x="3083491" y="2741121"/>
            <a:ext cx="1044000" cy="849423"/>
          </a:xfrm>
          <a:prstGeom prst="flowChartPunchedCard">
            <a:avLst/>
          </a:prstGeom>
          <a:solidFill>
            <a:schemeClr val="bg1"/>
          </a:solidFill>
          <a:ln w="38100">
            <a:solidFill>
              <a:srgbClr val="009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مربع نص 94">
            <a:extLst>
              <a:ext uri="{FF2B5EF4-FFF2-40B4-BE49-F238E27FC236}">
                <a16:creationId xmlns:a16="http://schemas.microsoft.com/office/drawing/2014/main" id="{B6084E26-524C-A0F9-3E62-32083CE2E50E}"/>
              </a:ext>
            </a:extLst>
          </p:cNvPr>
          <p:cNvSpPr txBox="1"/>
          <p:nvPr/>
        </p:nvSpPr>
        <p:spPr>
          <a:xfrm>
            <a:off x="7581769" y="3067362"/>
            <a:ext cx="1125997" cy="369332"/>
          </a:xfrm>
          <a:prstGeom prst="rect">
            <a:avLst/>
          </a:prstGeom>
          <a:noFill/>
        </p:spPr>
        <p:txBody>
          <a:bodyPr wrap="square" anchor="t">
            <a:spAutoFit/>
          </a:bodyPr>
          <a:lstStyle/>
          <a:p>
            <a:pPr marL="0" lvl="0" indent="0" algn="ctr" rtl="1">
              <a:buFont typeface="+mj-lt"/>
              <a:buNone/>
            </a:pPr>
            <a:r>
              <a:rPr lang="ar-SA" sz="1800" dirty="0">
                <a:solidFill>
                  <a:srgbClr val="FAC342"/>
                </a:solidFill>
                <a:latin typeface="Ara Hamah Homs" panose="00000500000000000000" pitchFamily="2" charset="-78"/>
                <a:cs typeface="Ara Hamah Homs" panose="00000500000000000000" pitchFamily="2" charset="-78"/>
              </a:rPr>
              <a:t>التمويل </a:t>
            </a:r>
            <a:endParaRPr lang="ar-SA" sz="1800" b="0" dirty="0">
              <a:solidFill>
                <a:srgbClr val="FAC342"/>
              </a:solidFill>
              <a:latin typeface="Ara Hamah Homs" panose="00000500000000000000" pitchFamily="2" charset="-78"/>
              <a:cs typeface="Ara Hamah Homs" panose="00000500000000000000" pitchFamily="2" charset="-78"/>
            </a:endParaRPr>
          </a:p>
        </p:txBody>
      </p:sp>
      <p:sp>
        <p:nvSpPr>
          <p:cNvPr id="97" name="مربع نص 96">
            <a:extLst>
              <a:ext uri="{FF2B5EF4-FFF2-40B4-BE49-F238E27FC236}">
                <a16:creationId xmlns:a16="http://schemas.microsoft.com/office/drawing/2014/main" id="{241EA225-964C-F302-653D-AA466F67900D}"/>
              </a:ext>
            </a:extLst>
          </p:cNvPr>
          <p:cNvSpPr txBox="1"/>
          <p:nvPr/>
        </p:nvSpPr>
        <p:spPr>
          <a:xfrm>
            <a:off x="6059946" y="3010834"/>
            <a:ext cx="1125997" cy="338554"/>
          </a:xfrm>
          <a:prstGeom prst="rect">
            <a:avLst/>
          </a:prstGeom>
          <a:noFill/>
        </p:spPr>
        <p:txBody>
          <a:bodyPr wrap="square" anchor="t">
            <a:spAutoFit/>
          </a:bodyPr>
          <a:lstStyle/>
          <a:p>
            <a:pPr marL="0" lvl="0" indent="0" algn="ctr" rtl="1">
              <a:buFont typeface="+mj-lt"/>
              <a:buNone/>
            </a:pPr>
            <a:r>
              <a:rPr lang="ar-SA" sz="1600" dirty="0">
                <a:solidFill>
                  <a:schemeClr val="bg1">
                    <a:lumMod val="65000"/>
                  </a:schemeClr>
                </a:solidFill>
                <a:latin typeface="Ara Hamah Homs" panose="00000500000000000000" pitchFamily="2" charset="-78"/>
                <a:cs typeface="Ara Hamah Homs" panose="00000500000000000000" pitchFamily="2" charset="-78"/>
              </a:rPr>
              <a:t>التدريب</a:t>
            </a:r>
          </a:p>
        </p:txBody>
      </p:sp>
      <p:sp>
        <p:nvSpPr>
          <p:cNvPr id="99" name="مربع نص 98">
            <a:extLst>
              <a:ext uri="{FF2B5EF4-FFF2-40B4-BE49-F238E27FC236}">
                <a16:creationId xmlns:a16="http://schemas.microsoft.com/office/drawing/2014/main" id="{773B5A69-81D8-351C-0699-AA6706FF6F21}"/>
              </a:ext>
            </a:extLst>
          </p:cNvPr>
          <p:cNvSpPr txBox="1"/>
          <p:nvPr/>
        </p:nvSpPr>
        <p:spPr>
          <a:xfrm>
            <a:off x="4626394" y="3041198"/>
            <a:ext cx="1125997" cy="338554"/>
          </a:xfrm>
          <a:prstGeom prst="rect">
            <a:avLst/>
          </a:prstGeom>
          <a:noFill/>
        </p:spPr>
        <p:txBody>
          <a:bodyPr wrap="square" anchor="t">
            <a:spAutoFit/>
          </a:bodyPr>
          <a:lstStyle/>
          <a:p>
            <a:pPr marL="0" lvl="0" indent="0" algn="ctr" rtl="1">
              <a:buFont typeface="+mj-lt"/>
              <a:buNone/>
            </a:pPr>
            <a:r>
              <a:rPr lang="ar-SA" sz="1600" dirty="0">
                <a:solidFill>
                  <a:schemeClr val="accent2">
                    <a:lumMod val="60000"/>
                    <a:lumOff val="40000"/>
                  </a:schemeClr>
                </a:solidFill>
                <a:latin typeface="Ara Hamah Homs" panose="00000500000000000000" pitchFamily="2" charset="-78"/>
                <a:cs typeface="Ara Hamah Homs" panose="00000500000000000000" pitchFamily="2" charset="-78"/>
              </a:rPr>
              <a:t>التمكين</a:t>
            </a:r>
            <a:endParaRPr lang="ar-SA" sz="1400" b="0" dirty="0">
              <a:solidFill>
                <a:schemeClr val="accent2">
                  <a:lumMod val="60000"/>
                  <a:lumOff val="40000"/>
                </a:schemeClr>
              </a:solidFill>
              <a:latin typeface="Ara Hamah Homs" panose="00000500000000000000" pitchFamily="2" charset="-78"/>
              <a:cs typeface="Ara Hamah Homs" panose="00000500000000000000" pitchFamily="2" charset="-78"/>
            </a:endParaRPr>
          </a:p>
        </p:txBody>
      </p:sp>
      <p:sp>
        <p:nvSpPr>
          <p:cNvPr id="101" name="مربع نص 100">
            <a:extLst>
              <a:ext uri="{FF2B5EF4-FFF2-40B4-BE49-F238E27FC236}">
                <a16:creationId xmlns:a16="http://schemas.microsoft.com/office/drawing/2014/main" id="{086923FC-B1C1-57AB-39E5-42B9F525B70C}"/>
              </a:ext>
            </a:extLst>
          </p:cNvPr>
          <p:cNvSpPr txBox="1"/>
          <p:nvPr/>
        </p:nvSpPr>
        <p:spPr>
          <a:xfrm>
            <a:off x="3032717" y="3058573"/>
            <a:ext cx="1125997" cy="338554"/>
          </a:xfrm>
          <a:prstGeom prst="rect">
            <a:avLst/>
          </a:prstGeom>
          <a:noFill/>
        </p:spPr>
        <p:txBody>
          <a:bodyPr wrap="square" anchor="t">
            <a:spAutoFit/>
          </a:bodyPr>
          <a:lstStyle/>
          <a:p>
            <a:pPr marL="0" lvl="0" indent="0" algn="ctr" rtl="1">
              <a:buFont typeface="+mj-lt"/>
              <a:buNone/>
            </a:pPr>
            <a:r>
              <a:rPr lang="ar-SA" sz="1600" b="0" dirty="0">
                <a:solidFill>
                  <a:srgbClr val="009E63"/>
                </a:solidFill>
                <a:latin typeface="Ara Hamah Homs" panose="00000500000000000000" pitchFamily="2" charset="-78"/>
                <a:cs typeface="Ara Hamah Homs" panose="00000500000000000000" pitchFamily="2" charset="-78"/>
              </a:rPr>
              <a:t>التطوع</a:t>
            </a:r>
            <a:r>
              <a:rPr lang="ar-SA" sz="1400" b="0" dirty="0">
                <a:solidFill>
                  <a:srgbClr val="009E63"/>
                </a:solidFill>
                <a:latin typeface="Ara Hamah Homs" panose="00000500000000000000" pitchFamily="2" charset="-78"/>
                <a:cs typeface="Ara Hamah Homs" panose="00000500000000000000" pitchFamily="2" charset="-78"/>
              </a:rPr>
              <a:t> </a:t>
            </a:r>
          </a:p>
        </p:txBody>
      </p:sp>
      <p:sp>
        <p:nvSpPr>
          <p:cNvPr id="5" name="Freeform: Shape 153">
            <a:extLst>
              <a:ext uri="{FF2B5EF4-FFF2-40B4-BE49-F238E27FC236}">
                <a16:creationId xmlns:a16="http://schemas.microsoft.com/office/drawing/2014/main" id="{608E41A1-7071-DD96-CFE3-7169CE6AF7DC}"/>
              </a:ext>
            </a:extLst>
          </p:cNvPr>
          <p:cNvSpPr/>
          <p:nvPr/>
        </p:nvSpPr>
        <p:spPr>
          <a:xfrm rot="5400000" flipV="1">
            <a:off x="7546423" y="2611669"/>
            <a:ext cx="610153" cy="703023"/>
          </a:xfrm>
          <a:prstGeom prst="diagStripe">
            <a:avLst>
              <a:gd name="adj" fmla="val 0"/>
            </a:avLst>
          </a:prstGeom>
          <a:solidFill>
            <a:srgbClr val="FAC342"/>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153">
            <a:extLst>
              <a:ext uri="{FF2B5EF4-FFF2-40B4-BE49-F238E27FC236}">
                <a16:creationId xmlns:a16="http://schemas.microsoft.com/office/drawing/2014/main" id="{8FE32E7D-EA2E-2667-5E84-D1EDEE94EC48}"/>
              </a:ext>
            </a:extLst>
          </p:cNvPr>
          <p:cNvSpPr/>
          <p:nvPr/>
        </p:nvSpPr>
        <p:spPr>
          <a:xfrm rot="5400000" flipV="1">
            <a:off x="6021423" y="2611669"/>
            <a:ext cx="610153" cy="703023"/>
          </a:xfrm>
          <a:prstGeom prst="diagStripe">
            <a:avLst>
              <a:gd name="adj" fmla="val 0"/>
            </a:avLst>
          </a:prstGeom>
          <a:solidFill>
            <a:schemeClr val="bg1">
              <a:lumMod val="75000"/>
            </a:schemeClr>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153">
            <a:extLst>
              <a:ext uri="{FF2B5EF4-FFF2-40B4-BE49-F238E27FC236}">
                <a16:creationId xmlns:a16="http://schemas.microsoft.com/office/drawing/2014/main" id="{89CE6458-6F6A-8F8C-34A1-927A458B8CFF}"/>
              </a:ext>
            </a:extLst>
          </p:cNvPr>
          <p:cNvSpPr/>
          <p:nvPr/>
        </p:nvSpPr>
        <p:spPr>
          <a:xfrm rot="5400000" flipV="1">
            <a:off x="4572929" y="2610494"/>
            <a:ext cx="610153" cy="703023"/>
          </a:xfrm>
          <a:prstGeom prst="diagStripe">
            <a:avLst>
              <a:gd name="adj" fmla="val 0"/>
            </a:avLst>
          </a:prstGeom>
          <a:solidFill>
            <a:schemeClr val="accent2">
              <a:lumMod val="60000"/>
              <a:lumOff val="40000"/>
            </a:schemeClr>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153">
            <a:extLst>
              <a:ext uri="{FF2B5EF4-FFF2-40B4-BE49-F238E27FC236}">
                <a16:creationId xmlns:a16="http://schemas.microsoft.com/office/drawing/2014/main" id="{6385AF6A-E650-A44C-72E5-BF8F5EEE780A}"/>
              </a:ext>
            </a:extLst>
          </p:cNvPr>
          <p:cNvSpPr/>
          <p:nvPr/>
        </p:nvSpPr>
        <p:spPr>
          <a:xfrm rot="5400000" flipV="1">
            <a:off x="3047929" y="2610494"/>
            <a:ext cx="610153" cy="703023"/>
          </a:xfrm>
          <a:prstGeom prst="diagStripe">
            <a:avLst>
              <a:gd name="adj" fmla="val 0"/>
            </a:avLst>
          </a:prstGeom>
          <a:solidFill>
            <a:srgbClr val="009E63"/>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Title 1">
            <a:extLst>
              <a:ext uri="{FF2B5EF4-FFF2-40B4-BE49-F238E27FC236}">
                <a16:creationId xmlns:a16="http://schemas.microsoft.com/office/drawing/2014/main" id="{9D381366-871D-7222-D2D0-9440DD0B6597}"/>
              </a:ext>
            </a:extLst>
          </p:cNvPr>
          <p:cNvSpPr txBox="1">
            <a:spLocks/>
          </p:cNvSpPr>
          <p:nvPr/>
        </p:nvSpPr>
        <p:spPr bwMode="auto">
          <a:xfrm>
            <a:off x="7500204"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1</a:t>
            </a:r>
            <a:endParaRPr lang="en-AU" sz="1600" dirty="0">
              <a:solidFill>
                <a:schemeClr val="bg1"/>
              </a:solidFill>
            </a:endParaRPr>
          </a:p>
        </p:txBody>
      </p:sp>
      <p:sp>
        <p:nvSpPr>
          <p:cNvPr id="132" name="Title 1">
            <a:extLst>
              <a:ext uri="{FF2B5EF4-FFF2-40B4-BE49-F238E27FC236}">
                <a16:creationId xmlns:a16="http://schemas.microsoft.com/office/drawing/2014/main" id="{7F9FCFB9-08CE-1CEA-C5E2-CAE571352661}"/>
              </a:ext>
            </a:extLst>
          </p:cNvPr>
          <p:cNvSpPr txBox="1">
            <a:spLocks/>
          </p:cNvSpPr>
          <p:nvPr/>
        </p:nvSpPr>
        <p:spPr bwMode="auto">
          <a:xfrm>
            <a:off x="5973480"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2</a:t>
            </a:r>
            <a:endParaRPr lang="en-AU" sz="1600" dirty="0">
              <a:solidFill>
                <a:schemeClr val="bg1"/>
              </a:solidFill>
            </a:endParaRPr>
          </a:p>
        </p:txBody>
      </p:sp>
      <p:sp>
        <p:nvSpPr>
          <p:cNvPr id="134" name="Title 1">
            <a:extLst>
              <a:ext uri="{FF2B5EF4-FFF2-40B4-BE49-F238E27FC236}">
                <a16:creationId xmlns:a16="http://schemas.microsoft.com/office/drawing/2014/main" id="{4C47211B-F3A8-1A43-75C7-8C1D04D5D085}"/>
              </a:ext>
            </a:extLst>
          </p:cNvPr>
          <p:cNvSpPr txBox="1">
            <a:spLocks/>
          </p:cNvSpPr>
          <p:nvPr/>
        </p:nvSpPr>
        <p:spPr bwMode="auto">
          <a:xfrm>
            <a:off x="4533507"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3</a:t>
            </a:r>
            <a:endParaRPr lang="en-AU" sz="1600" dirty="0">
              <a:solidFill>
                <a:schemeClr val="bg1"/>
              </a:solidFill>
            </a:endParaRPr>
          </a:p>
        </p:txBody>
      </p:sp>
      <p:sp>
        <p:nvSpPr>
          <p:cNvPr id="136" name="Title 1">
            <a:extLst>
              <a:ext uri="{FF2B5EF4-FFF2-40B4-BE49-F238E27FC236}">
                <a16:creationId xmlns:a16="http://schemas.microsoft.com/office/drawing/2014/main" id="{69497702-E800-C705-9240-7F80C8A073B1}"/>
              </a:ext>
            </a:extLst>
          </p:cNvPr>
          <p:cNvSpPr txBox="1">
            <a:spLocks/>
          </p:cNvSpPr>
          <p:nvPr/>
        </p:nvSpPr>
        <p:spPr bwMode="auto">
          <a:xfrm>
            <a:off x="3006783"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4</a:t>
            </a:r>
            <a:endParaRPr lang="en-AU" sz="1600" dirty="0">
              <a:solidFill>
                <a:schemeClr val="bg1"/>
              </a:solidFill>
            </a:endParaRPr>
          </a:p>
        </p:txBody>
      </p:sp>
      <p:sp>
        <p:nvSpPr>
          <p:cNvPr id="142" name="Title 1">
            <a:extLst>
              <a:ext uri="{FF2B5EF4-FFF2-40B4-BE49-F238E27FC236}">
                <a16:creationId xmlns:a16="http://schemas.microsoft.com/office/drawing/2014/main" id="{584EBE8C-4D6E-5241-457D-2E0393A1A8A1}"/>
              </a:ext>
            </a:extLst>
          </p:cNvPr>
          <p:cNvSpPr txBox="1">
            <a:spLocks/>
          </p:cNvSpPr>
          <p:nvPr/>
        </p:nvSpPr>
        <p:spPr bwMode="auto">
          <a:xfrm>
            <a:off x="1534801"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5</a:t>
            </a:r>
            <a:endParaRPr lang="en-AU" sz="1600" dirty="0">
              <a:solidFill>
                <a:schemeClr val="bg1"/>
              </a:solidFill>
            </a:endParaRPr>
          </a:p>
        </p:txBody>
      </p:sp>
      <p:sp>
        <p:nvSpPr>
          <p:cNvPr id="144" name="Title 1">
            <a:extLst>
              <a:ext uri="{FF2B5EF4-FFF2-40B4-BE49-F238E27FC236}">
                <a16:creationId xmlns:a16="http://schemas.microsoft.com/office/drawing/2014/main" id="{4CA01352-66E0-6679-1DDD-0E2BCE77C15A}"/>
              </a:ext>
            </a:extLst>
          </p:cNvPr>
          <p:cNvSpPr txBox="1">
            <a:spLocks/>
          </p:cNvSpPr>
          <p:nvPr/>
        </p:nvSpPr>
        <p:spPr bwMode="auto">
          <a:xfrm>
            <a:off x="7530110" y="4324282"/>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6</a:t>
            </a:r>
            <a:endParaRPr lang="en-AU" sz="1600" dirty="0">
              <a:solidFill>
                <a:schemeClr val="bg1"/>
              </a:solidFill>
            </a:endParaRPr>
          </a:p>
        </p:txBody>
      </p:sp>
      <p:sp>
        <p:nvSpPr>
          <p:cNvPr id="147" name="Title 1">
            <a:extLst>
              <a:ext uri="{FF2B5EF4-FFF2-40B4-BE49-F238E27FC236}">
                <a16:creationId xmlns:a16="http://schemas.microsoft.com/office/drawing/2014/main" id="{AEB2E679-A7A7-2852-7D24-8105BDF33443}"/>
              </a:ext>
            </a:extLst>
          </p:cNvPr>
          <p:cNvSpPr txBox="1">
            <a:spLocks/>
          </p:cNvSpPr>
          <p:nvPr/>
        </p:nvSpPr>
        <p:spPr bwMode="auto">
          <a:xfrm>
            <a:off x="3036689" y="4324282"/>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9</a:t>
            </a:r>
            <a:endParaRPr lang="en-AU" sz="1600" dirty="0">
              <a:solidFill>
                <a:schemeClr val="bg1"/>
              </a:solidFill>
            </a:endParaRPr>
          </a:p>
        </p:txBody>
      </p:sp>
      <p:sp>
        <p:nvSpPr>
          <p:cNvPr id="148" name="Title 1">
            <a:extLst>
              <a:ext uri="{FF2B5EF4-FFF2-40B4-BE49-F238E27FC236}">
                <a16:creationId xmlns:a16="http://schemas.microsoft.com/office/drawing/2014/main" id="{7F76B223-DC8E-2DE7-DE99-7AE742ABF5D1}"/>
              </a:ext>
            </a:extLst>
          </p:cNvPr>
          <p:cNvSpPr txBox="1">
            <a:spLocks/>
          </p:cNvSpPr>
          <p:nvPr/>
        </p:nvSpPr>
        <p:spPr bwMode="auto">
          <a:xfrm>
            <a:off x="1564707" y="4324282"/>
            <a:ext cx="399001" cy="384060"/>
          </a:xfrm>
          <a:prstGeom prst="rect">
            <a:avLst/>
          </a:prstGeom>
        </p:spPr>
        <p:txBody>
          <a:bodyPr vert="horz" lIns="99103" tIns="49551" rIns="99103" bIns="49551" rtlCol="1" anchor="ctr">
            <a:normAutofit fontScale="92500"/>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10</a:t>
            </a:r>
            <a:endParaRPr lang="en-AU" sz="1600" dirty="0">
              <a:solidFill>
                <a:schemeClr val="bg1"/>
              </a:solidFill>
            </a:endParaRPr>
          </a:p>
        </p:txBody>
      </p:sp>
      <p:sp>
        <p:nvSpPr>
          <p:cNvPr id="7" name="مربع نص 6">
            <a:extLst>
              <a:ext uri="{FF2B5EF4-FFF2-40B4-BE49-F238E27FC236}">
                <a16:creationId xmlns:a16="http://schemas.microsoft.com/office/drawing/2014/main" id="{5C85C511-B4BC-AC24-2299-7FDBD5540468}"/>
              </a:ext>
            </a:extLst>
          </p:cNvPr>
          <p:cNvSpPr txBox="1"/>
          <p:nvPr/>
        </p:nvSpPr>
        <p:spPr>
          <a:xfrm>
            <a:off x="5824399" y="3716948"/>
            <a:ext cx="1358583" cy="523220"/>
          </a:xfrm>
          <a:prstGeom prst="rect">
            <a:avLst/>
          </a:prstGeom>
          <a:noFill/>
        </p:spPr>
        <p:txBody>
          <a:bodyPr wrap="square" anchor="t">
            <a:spAutoFit/>
          </a:bodyPr>
          <a:lstStyle/>
          <a:p>
            <a:pPr marL="285750" lvl="0" indent="-285750" rtl="1">
              <a:buFont typeface="Arial" panose="020B0604020202020204" pitchFamily="34" charset="0"/>
              <a:buChar char="•"/>
            </a:pPr>
            <a:r>
              <a:rPr lang="ar-SA" sz="1400" dirty="0">
                <a:solidFill>
                  <a:schemeClr val="bg1">
                    <a:lumMod val="65000"/>
                  </a:schemeClr>
                </a:solidFill>
                <a:latin typeface="Ara Hamah Homs" panose="00000500000000000000" pitchFamily="2" charset="-78"/>
                <a:cs typeface="Ara Hamah Homs" panose="00000500000000000000" pitchFamily="2" charset="-78"/>
              </a:rPr>
              <a:t>خطى اعمال </a:t>
            </a:r>
          </a:p>
          <a:p>
            <a:pPr marL="285750" lvl="0" indent="-285750" rtl="1">
              <a:buFont typeface="Arial" panose="020B0604020202020204" pitchFamily="34" charset="0"/>
              <a:buChar char="•"/>
            </a:pPr>
            <a:r>
              <a:rPr lang="ar-SA" sz="1400" dirty="0">
                <a:solidFill>
                  <a:schemeClr val="bg1">
                    <a:lumMod val="65000"/>
                  </a:schemeClr>
                </a:solidFill>
                <a:latin typeface="Ara Hamah Homs" panose="00000500000000000000" pitchFamily="2" charset="-78"/>
                <a:cs typeface="Ara Hamah Homs" panose="00000500000000000000" pitchFamily="2" charset="-78"/>
              </a:rPr>
              <a:t>نبيه</a:t>
            </a:r>
          </a:p>
        </p:txBody>
      </p:sp>
      <p:sp>
        <p:nvSpPr>
          <p:cNvPr id="12" name="مربع نص 11">
            <a:extLst>
              <a:ext uri="{FF2B5EF4-FFF2-40B4-BE49-F238E27FC236}">
                <a16:creationId xmlns:a16="http://schemas.microsoft.com/office/drawing/2014/main" id="{15C9247C-8710-5653-8D14-8CD35F19408D}"/>
              </a:ext>
            </a:extLst>
          </p:cNvPr>
          <p:cNvSpPr txBox="1"/>
          <p:nvPr/>
        </p:nvSpPr>
        <p:spPr>
          <a:xfrm>
            <a:off x="4130960" y="3705360"/>
            <a:ext cx="1661249" cy="738664"/>
          </a:xfrm>
          <a:prstGeom prst="rect">
            <a:avLst/>
          </a:prstGeom>
          <a:noFill/>
        </p:spPr>
        <p:txBody>
          <a:bodyPr wrap="square" anchor="t">
            <a:spAutoFit/>
          </a:bodyPr>
          <a:lstStyle/>
          <a:p>
            <a:pPr marL="285750" lvl="0" indent="-285750" rtl="1">
              <a:buFont typeface="Arial" panose="020B0604020202020204" pitchFamily="34" charset="0"/>
              <a:buChar char="•"/>
            </a:pPr>
            <a:r>
              <a:rPr lang="ar-SA" sz="1400" dirty="0">
                <a:solidFill>
                  <a:schemeClr val="accent2">
                    <a:lumMod val="60000"/>
                    <a:lumOff val="40000"/>
                  </a:schemeClr>
                </a:solidFill>
                <a:latin typeface="Ara Hamah Homs" panose="00000500000000000000" pitchFamily="2" charset="-78"/>
                <a:cs typeface="Ara Hamah Homs" panose="00000500000000000000" pitchFamily="2" charset="-78"/>
              </a:rPr>
              <a:t>الفعاليات</a:t>
            </a:r>
          </a:p>
          <a:p>
            <a:pPr marL="285750" lvl="0" indent="-285750" rtl="1">
              <a:buFont typeface="Arial" panose="020B0604020202020204" pitchFamily="34" charset="0"/>
              <a:buChar char="•"/>
            </a:pPr>
            <a:r>
              <a:rPr lang="ar-SA" sz="1400" dirty="0">
                <a:solidFill>
                  <a:schemeClr val="accent2">
                    <a:lumMod val="60000"/>
                    <a:lumOff val="40000"/>
                  </a:schemeClr>
                </a:solidFill>
                <a:latin typeface="Ara Hamah Homs" panose="00000500000000000000" pitchFamily="2" charset="-78"/>
                <a:cs typeface="Ara Hamah Homs" panose="00000500000000000000" pitchFamily="2" charset="-78"/>
              </a:rPr>
              <a:t>المنافذ</a:t>
            </a:r>
          </a:p>
          <a:p>
            <a:pPr marL="0" lvl="0" indent="0" algn="ctr" rtl="1">
              <a:buFont typeface="+mj-lt"/>
              <a:buNone/>
            </a:pPr>
            <a:endParaRPr lang="ar-SA" sz="1400" b="0" dirty="0">
              <a:solidFill>
                <a:schemeClr val="accent2">
                  <a:lumMod val="60000"/>
                  <a:lumOff val="40000"/>
                </a:schemeClr>
              </a:solidFill>
              <a:latin typeface="Ara Hamah Homs" panose="00000500000000000000" pitchFamily="2" charset="-78"/>
              <a:cs typeface="Ara Hamah Homs" panose="00000500000000000000" pitchFamily="2" charset="-78"/>
            </a:endParaRPr>
          </a:p>
        </p:txBody>
      </p:sp>
      <p:sp>
        <p:nvSpPr>
          <p:cNvPr id="13" name="مربع نص 12">
            <a:extLst>
              <a:ext uri="{FF2B5EF4-FFF2-40B4-BE49-F238E27FC236}">
                <a16:creationId xmlns:a16="http://schemas.microsoft.com/office/drawing/2014/main" id="{1167F8F8-88C9-18B0-AB97-FE904FE89993}"/>
              </a:ext>
            </a:extLst>
          </p:cNvPr>
          <p:cNvSpPr txBox="1"/>
          <p:nvPr/>
        </p:nvSpPr>
        <p:spPr>
          <a:xfrm>
            <a:off x="3042492" y="3753112"/>
            <a:ext cx="1125997" cy="307777"/>
          </a:xfrm>
          <a:prstGeom prst="rect">
            <a:avLst/>
          </a:prstGeom>
          <a:noFill/>
        </p:spPr>
        <p:txBody>
          <a:bodyPr wrap="square" anchor="t">
            <a:spAutoFit/>
          </a:bodyPr>
          <a:lstStyle/>
          <a:p>
            <a:pPr marL="0" lvl="0" indent="0" algn="ctr" rtl="1">
              <a:buFont typeface="+mj-lt"/>
              <a:buNone/>
            </a:pPr>
            <a:r>
              <a:rPr lang="ar-SA" sz="1400" dirty="0">
                <a:solidFill>
                  <a:srgbClr val="009E63"/>
                </a:solidFill>
                <a:latin typeface="Ara Hamah Homs" panose="00000500000000000000" pitchFamily="2" charset="-78"/>
                <a:cs typeface="Ara Hamah Homs" panose="00000500000000000000" pitchFamily="2" charset="-78"/>
              </a:rPr>
              <a:t>المجال الاداري</a:t>
            </a:r>
            <a:r>
              <a:rPr lang="ar-SA" sz="1400" b="0" dirty="0">
                <a:solidFill>
                  <a:srgbClr val="009E63"/>
                </a:solidFill>
                <a:latin typeface="Ara Hamah Homs" panose="00000500000000000000" pitchFamily="2" charset="-78"/>
                <a:cs typeface="Ara Hamah Homs" panose="00000500000000000000" pitchFamily="2" charset="-78"/>
              </a:rPr>
              <a:t> </a:t>
            </a:r>
          </a:p>
        </p:txBody>
      </p:sp>
      <p:sp>
        <p:nvSpPr>
          <p:cNvPr id="14" name="مربع نص 13">
            <a:extLst>
              <a:ext uri="{FF2B5EF4-FFF2-40B4-BE49-F238E27FC236}">
                <a16:creationId xmlns:a16="http://schemas.microsoft.com/office/drawing/2014/main" id="{CD5C9B00-7CAD-F4EE-D8C6-EF5E208D79B7}"/>
              </a:ext>
            </a:extLst>
          </p:cNvPr>
          <p:cNvSpPr txBox="1"/>
          <p:nvPr/>
        </p:nvSpPr>
        <p:spPr>
          <a:xfrm>
            <a:off x="7467831" y="3803183"/>
            <a:ext cx="1273430" cy="523220"/>
          </a:xfrm>
          <a:prstGeom prst="rect">
            <a:avLst/>
          </a:prstGeom>
          <a:noFill/>
        </p:spPr>
        <p:txBody>
          <a:bodyPr wrap="square" anchor="t">
            <a:spAutoFit/>
          </a:bodyPr>
          <a:lstStyle/>
          <a:p>
            <a:pPr marL="285750" lvl="0" indent="-285750" rtl="1">
              <a:buFont typeface="Arial" panose="020B0604020202020204" pitchFamily="34" charset="0"/>
              <a:buChar char="•"/>
            </a:pPr>
            <a:r>
              <a:rPr lang="ar-SA" sz="1400" dirty="0">
                <a:solidFill>
                  <a:srgbClr val="FAC342"/>
                </a:solidFill>
                <a:latin typeface="Ara Hamah Homs" panose="00000500000000000000" pitchFamily="2" charset="-78"/>
                <a:cs typeface="Ara Hamah Homs" panose="00000500000000000000" pitchFamily="2" charset="-78"/>
              </a:rPr>
              <a:t>انشطة تجارية </a:t>
            </a:r>
          </a:p>
          <a:p>
            <a:pPr marL="285750" lvl="0" indent="-285750" rtl="1">
              <a:buFont typeface="Arial" panose="020B0604020202020204" pitchFamily="34" charset="0"/>
              <a:buChar char="•"/>
            </a:pPr>
            <a:r>
              <a:rPr lang="ar-SA" sz="1400" dirty="0">
                <a:solidFill>
                  <a:srgbClr val="FAC342"/>
                </a:solidFill>
                <a:latin typeface="Ara Hamah Homs" panose="00000500000000000000" pitchFamily="2" charset="-78"/>
                <a:cs typeface="Ara Hamah Homs" panose="00000500000000000000" pitchFamily="2" charset="-78"/>
              </a:rPr>
              <a:t>أنشطة إنتاجية  </a:t>
            </a:r>
            <a:endParaRPr lang="ar-SA" sz="1400" b="0" dirty="0">
              <a:solidFill>
                <a:srgbClr val="FAC342"/>
              </a:solidFill>
              <a:latin typeface="Ara Hamah Homs" panose="00000500000000000000" pitchFamily="2" charset="-78"/>
              <a:cs typeface="Ara Hamah Homs" panose="00000500000000000000" pitchFamily="2" charset="-78"/>
            </a:endParaRPr>
          </a:p>
        </p:txBody>
      </p:sp>
      <p:sp>
        <p:nvSpPr>
          <p:cNvPr id="6" name="Hexagon 152">
            <a:extLst>
              <a:ext uri="{FF2B5EF4-FFF2-40B4-BE49-F238E27FC236}">
                <a16:creationId xmlns:a16="http://schemas.microsoft.com/office/drawing/2014/main" id="{71319473-C1FA-B0ED-A31C-990F73BD2634}"/>
              </a:ext>
            </a:extLst>
          </p:cNvPr>
          <p:cNvSpPr/>
          <p:nvPr/>
        </p:nvSpPr>
        <p:spPr>
          <a:xfrm>
            <a:off x="1528261" y="2730339"/>
            <a:ext cx="1044000" cy="849423"/>
          </a:xfrm>
          <a:prstGeom prst="flowChartPunchedCard">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Freeform: Shape 153">
            <a:extLst>
              <a:ext uri="{FF2B5EF4-FFF2-40B4-BE49-F238E27FC236}">
                <a16:creationId xmlns:a16="http://schemas.microsoft.com/office/drawing/2014/main" id="{3C80F036-1F7C-1DDD-D608-17FF2FC635FA}"/>
              </a:ext>
            </a:extLst>
          </p:cNvPr>
          <p:cNvSpPr/>
          <p:nvPr/>
        </p:nvSpPr>
        <p:spPr>
          <a:xfrm rot="5400000" flipV="1">
            <a:off x="1432977" y="2595440"/>
            <a:ext cx="610153" cy="703023"/>
          </a:xfrm>
          <a:prstGeom prst="diagStripe">
            <a:avLst>
              <a:gd name="adj" fmla="val 0"/>
            </a:avLst>
          </a:prstGeom>
          <a:solidFill>
            <a:schemeClr val="accent5">
              <a:lumMod val="75000"/>
            </a:schemeClr>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1">
            <a:extLst>
              <a:ext uri="{FF2B5EF4-FFF2-40B4-BE49-F238E27FC236}">
                <a16:creationId xmlns:a16="http://schemas.microsoft.com/office/drawing/2014/main" id="{0C2D94E0-68B8-1159-3742-80033C6CD46E}"/>
              </a:ext>
            </a:extLst>
          </p:cNvPr>
          <p:cNvSpPr txBox="1">
            <a:spLocks/>
          </p:cNvSpPr>
          <p:nvPr/>
        </p:nvSpPr>
        <p:spPr bwMode="auto">
          <a:xfrm>
            <a:off x="1386542" y="2577945"/>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5</a:t>
            </a:r>
            <a:endParaRPr lang="en-AU" sz="1600" dirty="0">
              <a:solidFill>
                <a:schemeClr val="bg1"/>
              </a:solidFill>
            </a:endParaRPr>
          </a:p>
        </p:txBody>
      </p:sp>
      <p:sp>
        <p:nvSpPr>
          <p:cNvPr id="16" name="مربع نص 15">
            <a:extLst>
              <a:ext uri="{FF2B5EF4-FFF2-40B4-BE49-F238E27FC236}">
                <a16:creationId xmlns:a16="http://schemas.microsoft.com/office/drawing/2014/main" id="{C4C64B34-920C-FCC9-4BFE-BA55AE0571D6}"/>
              </a:ext>
            </a:extLst>
          </p:cNvPr>
          <p:cNvSpPr txBox="1"/>
          <p:nvPr/>
        </p:nvSpPr>
        <p:spPr>
          <a:xfrm>
            <a:off x="1528261" y="3050469"/>
            <a:ext cx="1125997" cy="338554"/>
          </a:xfrm>
          <a:prstGeom prst="rect">
            <a:avLst/>
          </a:prstGeom>
          <a:noFill/>
        </p:spPr>
        <p:txBody>
          <a:bodyPr wrap="square" anchor="t">
            <a:spAutoFit/>
          </a:bodyPr>
          <a:lstStyle/>
          <a:p>
            <a:pPr marL="0" lvl="0" indent="0" algn="ctr" rtl="1">
              <a:buFont typeface="+mj-lt"/>
              <a:buNone/>
            </a:pPr>
            <a:r>
              <a:rPr lang="ar-SA" sz="1600" b="0" dirty="0">
                <a:solidFill>
                  <a:schemeClr val="accent5"/>
                </a:solidFill>
                <a:latin typeface="Ara Hamah Homs" panose="00000500000000000000" pitchFamily="2" charset="-78"/>
                <a:cs typeface="Ara Hamah Homs" panose="00000500000000000000" pitchFamily="2" charset="-78"/>
              </a:rPr>
              <a:t>الاستثمار</a:t>
            </a:r>
            <a:r>
              <a:rPr lang="ar-SA" sz="1600" b="0" dirty="0">
                <a:solidFill>
                  <a:srgbClr val="009E63"/>
                </a:solidFill>
                <a:latin typeface="Ara Hamah Homs" panose="00000500000000000000" pitchFamily="2" charset="-78"/>
                <a:cs typeface="Ara Hamah Homs" panose="00000500000000000000" pitchFamily="2" charset="-78"/>
              </a:rPr>
              <a:t> </a:t>
            </a:r>
            <a:r>
              <a:rPr lang="ar-SA" sz="1400" b="0" dirty="0">
                <a:solidFill>
                  <a:srgbClr val="009E63"/>
                </a:solidFill>
                <a:latin typeface="Ara Hamah Homs" panose="00000500000000000000" pitchFamily="2" charset="-78"/>
                <a:cs typeface="Ara Hamah Homs" panose="00000500000000000000" pitchFamily="2" charset="-78"/>
              </a:rPr>
              <a:t> </a:t>
            </a:r>
          </a:p>
        </p:txBody>
      </p:sp>
      <p:sp>
        <p:nvSpPr>
          <p:cNvPr id="17" name="مربع نص 16">
            <a:extLst>
              <a:ext uri="{FF2B5EF4-FFF2-40B4-BE49-F238E27FC236}">
                <a16:creationId xmlns:a16="http://schemas.microsoft.com/office/drawing/2014/main" id="{6E1028D1-A792-E844-E9DD-DD6EF98539EF}"/>
              </a:ext>
            </a:extLst>
          </p:cNvPr>
          <p:cNvSpPr txBox="1"/>
          <p:nvPr/>
        </p:nvSpPr>
        <p:spPr>
          <a:xfrm>
            <a:off x="1386542" y="3783097"/>
            <a:ext cx="1365298" cy="523220"/>
          </a:xfrm>
          <a:prstGeom prst="rect">
            <a:avLst/>
          </a:prstGeom>
          <a:noFill/>
        </p:spPr>
        <p:txBody>
          <a:bodyPr wrap="square" anchor="t">
            <a:spAutoFit/>
          </a:bodyPr>
          <a:lstStyle/>
          <a:p>
            <a:pPr marL="285750" lvl="0" indent="-285750" algn="ctr" rtl="1">
              <a:buFont typeface="Arial" panose="020B0604020202020204" pitchFamily="34" charset="0"/>
              <a:buChar char="•"/>
            </a:pPr>
            <a:r>
              <a:rPr lang="ar-SA" sz="1400" dirty="0">
                <a:solidFill>
                  <a:schemeClr val="accent5"/>
                </a:solidFill>
                <a:latin typeface="Ara Hamah Homs" panose="00000500000000000000" pitchFamily="2" charset="-78"/>
                <a:cs typeface="Ara Hamah Homs" panose="00000500000000000000" pitchFamily="2" charset="-78"/>
              </a:rPr>
              <a:t>حاضنة النسيج</a:t>
            </a:r>
          </a:p>
          <a:p>
            <a:pPr marL="285750" lvl="0" indent="-285750" algn="ctr" rtl="1">
              <a:buFont typeface="Arial" panose="020B0604020202020204" pitchFamily="34" charset="0"/>
              <a:buChar char="•"/>
            </a:pPr>
            <a:r>
              <a:rPr lang="ar-SA" sz="1400" b="0" dirty="0">
                <a:solidFill>
                  <a:schemeClr val="accent5"/>
                </a:solidFill>
                <a:latin typeface="Ara Hamah Homs" panose="00000500000000000000" pitchFamily="2" charset="-78"/>
                <a:cs typeface="Ara Hamah Homs" panose="00000500000000000000" pitchFamily="2" charset="-78"/>
              </a:rPr>
              <a:t>حاضنة توري </a:t>
            </a:r>
          </a:p>
        </p:txBody>
      </p:sp>
    </p:spTree>
    <p:extLst>
      <p:ext uri="{BB962C8B-B14F-4D97-AF65-F5344CB8AC3E}">
        <p14:creationId xmlns:p14="http://schemas.microsoft.com/office/powerpoint/2010/main" val="1974876808"/>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16750</TotalTime>
  <Words>1070</Words>
  <Application>Microsoft Office PowerPoint</Application>
  <PresentationFormat>مخصص</PresentationFormat>
  <Paragraphs>212</Paragraphs>
  <Slides>22</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22</vt:i4>
      </vt:variant>
    </vt:vector>
  </HeadingPairs>
  <TitlesOfParts>
    <vt:vector size="28" baseType="lpstr">
      <vt:lpstr>Aptos Display</vt:lpstr>
      <vt:lpstr>Ara Hamah Homs</vt:lpstr>
      <vt:lpstr>Arial</vt:lpstr>
      <vt:lpstr>Calibri</vt:lpstr>
      <vt:lpstr>Wingdings</vt:lpstr>
      <vt:lpstr>سمة Office</vt:lpstr>
      <vt:lpstr>قياس رضا المستفيدين تقرير رضا المستفيدين للربع الثالث لعام 2024م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فيصل الطوالة</dc:creator>
  <cp:lastModifiedBy>amal charity</cp:lastModifiedBy>
  <cp:revision>108</cp:revision>
  <dcterms:created xsi:type="dcterms:W3CDTF">2024-02-07T07:22:21Z</dcterms:created>
  <dcterms:modified xsi:type="dcterms:W3CDTF">2024-09-30T08:29:13Z</dcterms:modified>
</cp:coreProperties>
</file>